
<file path=[Content_Types].xml><?xml version="1.0" encoding="utf-8"?>
<Types xmlns="http://schemas.openxmlformats.org/package/2006/content-types">
  <Default Extension="gx" ContentType="image/pn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sldIdLst>
    <p:sldId id="269" r:id="rId2"/>
    <p:sldId id="261" r:id="rId3"/>
    <p:sldId id="308" r:id="rId4"/>
    <p:sldId id="289" r:id="rId5"/>
    <p:sldId id="287" r:id="rId6"/>
    <p:sldId id="291" r:id="rId7"/>
    <p:sldId id="288" r:id="rId8"/>
    <p:sldId id="271" r:id="rId9"/>
    <p:sldId id="274" r:id="rId10"/>
    <p:sldId id="275" r:id="rId11"/>
    <p:sldId id="273" r:id="rId12"/>
    <p:sldId id="276" r:id="rId13"/>
    <p:sldId id="311" r:id="rId14"/>
    <p:sldId id="277" r:id="rId15"/>
    <p:sldId id="278" r:id="rId16"/>
    <p:sldId id="280" r:id="rId17"/>
    <p:sldId id="266" r:id="rId18"/>
    <p:sldId id="265" r:id="rId19"/>
    <p:sldId id="279" r:id="rId20"/>
    <p:sldId id="281" r:id="rId21"/>
    <p:sldId id="282" r:id="rId22"/>
    <p:sldId id="283" r:id="rId23"/>
    <p:sldId id="268" r:id="rId24"/>
    <p:sldId id="272" r:id="rId25"/>
    <p:sldId id="286" r:id="rId26"/>
    <p:sldId id="305" r:id="rId27"/>
    <p:sldId id="263" r:id="rId28"/>
    <p:sldId id="303" r:id="rId29"/>
    <p:sldId id="304" r:id="rId30"/>
    <p:sldId id="306" r:id="rId31"/>
    <p:sldId id="307" r:id="rId32"/>
    <p:sldId id="310" r:id="rId33"/>
    <p:sldId id="262" r:id="rId34"/>
    <p:sldId id="312" r:id="rId35"/>
  </p:sldIdLst>
  <p:sldSz cx="12192000" cy="6858000"/>
  <p:notesSz cx="6858000" cy="9144000"/>
  <p:custDataLst>
    <p:tags r:id="rId3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A76E09C-78B3-4270-8B38-AC9FD42F02B2}">
          <p14:sldIdLst>
            <p14:sldId id="269"/>
            <p14:sldId id="261"/>
            <p14:sldId id="308"/>
            <p14:sldId id="289"/>
            <p14:sldId id="287"/>
            <p14:sldId id="291"/>
            <p14:sldId id="288"/>
            <p14:sldId id="271"/>
            <p14:sldId id="274"/>
            <p14:sldId id="275"/>
            <p14:sldId id="273"/>
            <p14:sldId id="276"/>
            <p14:sldId id="311"/>
            <p14:sldId id="277"/>
            <p14:sldId id="278"/>
          </p14:sldIdLst>
        </p14:section>
        <p14:section name="Untitled Section" id="{9846C521-0355-4E3D-BEB5-3B76DA5DE4B3}">
          <p14:sldIdLst>
            <p14:sldId id="280"/>
            <p14:sldId id="266"/>
            <p14:sldId id="265"/>
            <p14:sldId id="279"/>
            <p14:sldId id="281"/>
            <p14:sldId id="282"/>
            <p14:sldId id="283"/>
            <p14:sldId id="268"/>
            <p14:sldId id="272"/>
            <p14:sldId id="286"/>
            <p14:sldId id="305"/>
            <p14:sldId id="263"/>
            <p14:sldId id="303"/>
            <p14:sldId id="304"/>
            <p14:sldId id="306"/>
            <p14:sldId id="307"/>
            <p14:sldId id="310"/>
            <p14:sldId id="262"/>
            <p14:sldId id="312"/>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ukulich, Deborah (DelDOT)" initials="KD(" lastIdx="2" clrIdx="0">
    <p:extLst>
      <p:ext uri="{19B8F6BF-5375-455C-9EA6-DF929625EA0E}">
        <p15:presenceInfo xmlns:p15="http://schemas.microsoft.com/office/powerpoint/2012/main" userId="S::Deborah.Kukulich@delaware.gov::0cca5b7e-0215-4185-91dc-2174798318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C3300"/>
    <a:srgbClr val="00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310" autoAdjust="0"/>
    <p:restoredTop sz="94660"/>
  </p:normalViewPr>
  <p:slideViewPr>
    <p:cSldViewPr snapToGrid="0">
      <p:cViewPr varScale="1">
        <p:scale>
          <a:sx n="90" d="100"/>
          <a:sy n="90" d="100"/>
        </p:scale>
        <p:origin x="60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1244E8-A447-4135-A41F-92DA34C98447}" type="datetimeFigureOut">
              <a:rPr lang="en-US" smtClean="0"/>
              <a:t>2/22/2021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9E64538-5068-42F9-A4C9-1BB5335B6052}" type="slidenum">
              <a:rPr lang="en-US" smtClean="0"/>
              <a:t>‹#›</a:t>
            </a:fld>
            <a:endParaRPr lang="en-US" dirty="0"/>
          </a:p>
        </p:txBody>
      </p:sp>
    </p:spTree>
    <p:extLst>
      <p:ext uri="{BB962C8B-B14F-4D97-AF65-F5344CB8AC3E}">
        <p14:creationId xmlns:p14="http://schemas.microsoft.com/office/powerpoint/2010/main" val="8103650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1244E8-A447-4135-A41F-92DA34C98447}" type="datetimeFigureOut">
              <a:rPr lang="en-US" smtClean="0"/>
              <a:t>2/22/2021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9E64538-5068-42F9-A4C9-1BB5335B6052}" type="slidenum">
              <a:rPr lang="en-US" smtClean="0"/>
              <a:t>‹#›</a:t>
            </a:fld>
            <a:endParaRPr lang="en-US" dirty="0"/>
          </a:p>
        </p:txBody>
      </p:sp>
    </p:spTree>
    <p:extLst>
      <p:ext uri="{BB962C8B-B14F-4D97-AF65-F5344CB8AC3E}">
        <p14:creationId xmlns:p14="http://schemas.microsoft.com/office/powerpoint/2010/main" val="3082397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1244E8-A447-4135-A41F-92DA34C98447}" type="datetimeFigureOut">
              <a:rPr lang="en-US" smtClean="0"/>
              <a:t>2/22/2021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9E64538-5068-42F9-A4C9-1BB5335B6052}" type="slidenum">
              <a:rPr lang="en-US" smtClean="0"/>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2763770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1244E8-A447-4135-A41F-92DA34C98447}" type="datetimeFigureOut">
              <a:rPr lang="en-US" smtClean="0"/>
              <a:t>2/22/2021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9E64538-5068-42F9-A4C9-1BB5335B6052}" type="slidenum">
              <a:rPr lang="en-US" smtClean="0"/>
              <a:t>‹#›</a:t>
            </a:fld>
            <a:endParaRPr lang="en-US" dirty="0"/>
          </a:p>
        </p:txBody>
      </p:sp>
    </p:spTree>
    <p:extLst>
      <p:ext uri="{BB962C8B-B14F-4D97-AF65-F5344CB8AC3E}">
        <p14:creationId xmlns:p14="http://schemas.microsoft.com/office/powerpoint/2010/main" val="6254001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1244E8-A447-4135-A41F-92DA34C98447}" type="datetimeFigureOut">
              <a:rPr lang="en-US" smtClean="0"/>
              <a:t>2/22/2021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9E64538-5068-42F9-A4C9-1BB5335B6052}" type="slidenum">
              <a:rPr lang="en-US" smtClean="0"/>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1572170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1244E8-A447-4135-A41F-92DA34C98447}" type="datetimeFigureOut">
              <a:rPr lang="en-US" smtClean="0"/>
              <a:t>2/22/2021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9E64538-5068-42F9-A4C9-1BB5335B6052}" type="slidenum">
              <a:rPr lang="en-US" smtClean="0"/>
              <a:t>‹#›</a:t>
            </a:fld>
            <a:endParaRPr lang="en-US" dirty="0"/>
          </a:p>
        </p:txBody>
      </p:sp>
    </p:spTree>
    <p:extLst>
      <p:ext uri="{BB962C8B-B14F-4D97-AF65-F5344CB8AC3E}">
        <p14:creationId xmlns:p14="http://schemas.microsoft.com/office/powerpoint/2010/main" val="18317449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A1244E8-A447-4135-A41F-92DA34C98447}" type="datetimeFigureOut">
              <a:rPr lang="en-US" smtClean="0"/>
              <a:t>2/22/2021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9E64538-5068-42F9-A4C9-1BB5335B6052}" type="slidenum">
              <a:rPr lang="en-US" smtClean="0"/>
              <a:t>‹#›</a:t>
            </a:fld>
            <a:endParaRPr lang="en-US" dirty="0"/>
          </a:p>
        </p:txBody>
      </p:sp>
    </p:spTree>
    <p:extLst>
      <p:ext uri="{BB962C8B-B14F-4D97-AF65-F5344CB8AC3E}">
        <p14:creationId xmlns:p14="http://schemas.microsoft.com/office/powerpoint/2010/main" val="6576661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A1244E8-A447-4135-A41F-92DA34C98447}" type="datetimeFigureOut">
              <a:rPr lang="en-US" smtClean="0"/>
              <a:t>2/22/2021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9E64538-5068-42F9-A4C9-1BB5335B6052}" type="slidenum">
              <a:rPr lang="en-US" smtClean="0"/>
              <a:t>‹#›</a:t>
            </a:fld>
            <a:endParaRPr lang="en-US" dirty="0"/>
          </a:p>
        </p:txBody>
      </p:sp>
    </p:spTree>
    <p:extLst>
      <p:ext uri="{BB962C8B-B14F-4D97-AF65-F5344CB8AC3E}">
        <p14:creationId xmlns:p14="http://schemas.microsoft.com/office/powerpoint/2010/main" val="2473168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A1244E8-A447-4135-A41F-92DA34C98447}" type="datetimeFigureOut">
              <a:rPr lang="en-US" smtClean="0"/>
              <a:t>2/22/2021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9E64538-5068-42F9-A4C9-1BB5335B6052}" type="slidenum">
              <a:rPr lang="en-US" smtClean="0"/>
              <a:t>‹#›</a:t>
            </a:fld>
            <a:endParaRPr lang="en-US" dirty="0"/>
          </a:p>
        </p:txBody>
      </p:sp>
    </p:spTree>
    <p:extLst>
      <p:ext uri="{BB962C8B-B14F-4D97-AF65-F5344CB8AC3E}">
        <p14:creationId xmlns:p14="http://schemas.microsoft.com/office/powerpoint/2010/main" val="1534257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1244E8-A447-4135-A41F-92DA34C98447}" type="datetimeFigureOut">
              <a:rPr lang="en-US" smtClean="0"/>
              <a:t>2/22/2021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9E64538-5068-42F9-A4C9-1BB5335B6052}" type="slidenum">
              <a:rPr lang="en-US" smtClean="0"/>
              <a:t>‹#›</a:t>
            </a:fld>
            <a:endParaRPr lang="en-US" dirty="0"/>
          </a:p>
        </p:txBody>
      </p:sp>
    </p:spTree>
    <p:extLst>
      <p:ext uri="{BB962C8B-B14F-4D97-AF65-F5344CB8AC3E}">
        <p14:creationId xmlns:p14="http://schemas.microsoft.com/office/powerpoint/2010/main" val="2722645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A1244E8-A447-4135-A41F-92DA34C98447}" type="datetimeFigureOut">
              <a:rPr lang="en-US" smtClean="0"/>
              <a:t>2/22/2021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9E64538-5068-42F9-A4C9-1BB5335B6052}" type="slidenum">
              <a:rPr lang="en-US" smtClean="0"/>
              <a:t>‹#›</a:t>
            </a:fld>
            <a:endParaRPr lang="en-US" dirty="0"/>
          </a:p>
        </p:txBody>
      </p:sp>
    </p:spTree>
    <p:extLst>
      <p:ext uri="{BB962C8B-B14F-4D97-AF65-F5344CB8AC3E}">
        <p14:creationId xmlns:p14="http://schemas.microsoft.com/office/powerpoint/2010/main" val="2666699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A1244E8-A447-4135-A41F-92DA34C98447}" type="datetimeFigureOut">
              <a:rPr lang="en-US" smtClean="0"/>
              <a:t>2/22/2021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9E64538-5068-42F9-A4C9-1BB5335B6052}" type="slidenum">
              <a:rPr lang="en-US" smtClean="0"/>
              <a:t>‹#›</a:t>
            </a:fld>
            <a:endParaRPr lang="en-US" dirty="0"/>
          </a:p>
        </p:txBody>
      </p:sp>
    </p:spTree>
    <p:extLst>
      <p:ext uri="{BB962C8B-B14F-4D97-AF65-F5344CB8AC3E}">
        <p14:creationId xmlns:p14="http://schemas.microsoft.com/office/powerpoint/2010/main" val="321031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A1244E8-A447-4135-A41F-92DA34C98447}" type="datetimeFigureOut">
              <a:rPr lang="en-US" smtClean="0"/>
              <a:t>2/22/2021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9E64538-5068-42F9-A4C9-1BB5335B6052}" type="slidenum">
              <a:rPr lang="en-US" smtClean="0"/>
              <a:t>‹#›</a:t>
            </a:fld>
            <a:endParaRPr lang="en-US" dirty="0"/>
          </a:p>
        </p:txBody>
      </p:sp>
    </p:spTree>
    <p:extLst>
      <p:ext uri="{BB962C8B-B14F-4D97-AF65-F5344CB8AC3E}">
        <p14:creationId xmlns:p14="http://schemas.microsoft.com/office/powerpoint/2010/main" val="2377543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1244E8-A447-4135-A41F-92DA34C98447}" type="datetimeFigureOut">
              <a:rPr lang="en-US" smtClean="0"/>
              <a:t>2/22/2021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9E64538-5068-42F9-A4C9-1BB5335B6052}" type="slidenum">
              <a:rPr lang="en-US" smtClean="0"/>
              <a:t>‹#›</a:t>
            </a:fld>
            <a:endParaRPr lang="en-US" dirty="0"/>
          </a:p>
        </p:txBody>
      </p:sp>
    </p:spTree>
    <p:extLst>
      <p:ext uri="{BB962C8B-B14F-4D97-AF65-F5344CB8AC3E}">
        <p14:creationId xmlns:p14="http://schemas.microsoft.com/office/powerpoint/2010/main" val="3366004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A1244E8-A447-4135-A41F-92DA34C98447}" type="datetimeFigureOut">
              <a:rPr lang="en-US" smtClean="0"/>
              <a:t>2/22/2021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9E64538-5068-42F9-A4C9-1BB5335B6052}" type="slidenum">
              <a:rPr lang="en-US" smtClean="0"/>
              <a:t>‹#›</a:t>
            </a:fld>
            <a:endParaRPr lang="en-US" dirty="0"/>
          </a:p>
        </p:txBody>
      </p:sp>
    </p:spTree>
    <p:extLst>
      <p:ext uri="{BB962C8B-B14F-4D97-AF65-F5344CB8AC3E}">
        <p14:creationId xmlns:p14="http://schemas.microsoft.com/office/powerpoint/2010/main" val="3843358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9E64538-5068-42F9-A4C9-1BB5335B6052}" type="slidenum">
              <a:rPr lang="en-US" smtClean="0"/>
              <a:t>‹#›</a:t>
            </a:fld>
            <a:endParaRPr lang="en-US" dirty="0"/>
          </a:p>
        </p:txBody>
      </p:sp>
      <p:sp>
        <p:nvSpPr>
          <p:cNvPr id="5" name="Date Placeholder 4"/>
          <p:cNvSpPr>
            <a:spLocks noGrp="1"/>
          </p:cNvSpPr>
          <p:nvPr>
            <p:ph type="dt" sz="half" idx="10"/>
          </p:nvPr>
        </p:nvSpPr>
        <p:spPr/>
        <p:txBody>
          <a:bodyPr/>
          <a:lstStyle/>
          <a:p>
            <a:fld id="{4A1244E8-A447-4135-A41F-92DA34C98447}" type="datetimeFigureOut">
              <a:rPr lang="en-US" smtClean="0"/>
              <a:t>2/22/2021</a:t>
            </a:fld>
            <a:endParaRPr lang="en-US" dirty="0"/>
          </a:p>
        </p:txBody>
      </p:sp>
    </p:spTree>
    <p:extLst>
      <p:ext uri="{BB962C8B-B14F-4D97-AF65-F5344CB8AC3E}">
        <p14:creationId xmlns:p14="http://schemas.microsoft.com/office/powerpoint/2010/main" val="153534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A1244E8-A447-4135-A41F-92DA34C98447}" type="datetimeFigureOut">
              <a:rPr lang="en-US" smtClean="0"/>
              <a:t>2/22/2021</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59E64538-5068-42F9-A4C9-1BB5335B6052}" type="slidenum">
              <a:rPr lang="en-US" smtClean="0"/>
              <a:t>‹#›</a:t>
            </a:fld>
            <a:endParaRPr lang="en-US" dirty="0"/>
          </a:p>
        </p:txBody>
      </p:sp>
    </p:spTree>
    <p:extLst>
      <p:ext uri="{BB962C8B-B14F-4D97-AF65-F5344CB8AC3E}">
        <p14:creationId xmlns:p14="http://schemas.microsoft.com/office/powerpoint/2010/main" val="3827055676"/>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thehonkinggoose.wordpress.com/2014/11/02/message-in-a-bottle-missed-connections/" TargetMode="External"/><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hyperlink" Target="http://pavcomm.com/industry-specific-videos/" TargetMode="External"/><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cid:image003.jpg@01D70059.FB4AED80" TargetMode="External"/><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hyperlink" Target="https://www.deviantart.com/kaithephaux/art/Generic-Cereal-203535715" TargetMode="External"/><Relationship Id="rId2" Type="http://schemas.openxmlformats.org/officeDocument/2006/relationships/image" Target="../media/image34.gx"/><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hyperlink" Target="https://dribbble.com/shots/4529968-Last-But-Not-Least" TargetMode="External"/><Relationship Id="rId2" Type="http://schemas.openxmlformats.org/officeDocument/2006/relationships/image" Target="../media/image41.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5AFB369-4673-4727-A7CD-D86AFE0AE06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12" name="Freeform 14">
              <a:extLst>
                <a:ext uri="{FF2B5EF4-FFF2-40B4-BE49-F238E27FC236}">
                  <a16:creationId xmlns:a16="http://schemas.microsoft.com/office/drawing/2014/main" id="{50709826-4D6B-4A97-8DB3-5DA1666262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3" name="Straight Connector 12">
              <a:extLst>
                <a:ext uri="{FF2B5EF4-FFF2-40B4-BE49-F238E27FC236}">
                  <a16:creationId xmlns:a16="http://schemas.microsoft.com/office/drawing/2014/main" id="{47263F58-6EE6-45B3-9BF2-C0BD5D30A5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5197CE03-EB81-4718-BEA1-C2D488961E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A3451629-72D6-4E33-A99A-40FAF7445D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5">
              <a:extLst>
                <a:ext uri="{FF2B5EF4-FFF2-40B4-BE49-F238E27FC236}">
                  <a16:creationId xmlns:a16="http://schemas.microsoft.com/office/drawing/2014/main" id="{E04F0FD4-BCD5-4435-A6B5-A2E69303B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DE110F09-1C81-4E73-B5E9-D857CD879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7">
              <a:extLst>
                <a:ext uri="{FF2B5EF4-FFF2-40B4-BE49-F238E27FC236}">
                  <a16:creationId xmlns:a16="http://schemas.microsoft.com/office/drawing/2014/main" id="{273A9C01-06BD-4E8E-8BBF-2E2A9ECF49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8">
              <a:extLst>
                <a:ext uri="{FF2B5EF4-FFF2-40B4-BE49-F238E27FC236}">
                  <a16:creationId xmlns:a16="http://schemas.microsoft.com/office/drawing/2014/main" id="{B206C9B2-27BE-4B6F-A4D0-485FBBEB58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9">
              <a:extLst>
                <a:ext uri="{FF2B5EF4-FFF2-40B4-BE49-F238E27FC236}">
                  <a16:creationId xmlns:a16="http://schemas.microsoft.com/office/drawing/2014/main" id="{2E7D673E-0C5C-4F2B-B46E-3E9286B9E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F0F78B34-9B26-4CA9-B8F0-B9638730F9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6" name="Content Placeholder 5" descr="A picture containing text&#10;&#10;Description automatically generated">
            <a:extLst>
              <a:ext uri="{FF2B5EF4-FFF2-40B4-BE49-F238E27FC236}">
                <a16:creationId xmlns:a16="http://schemas.microsoft.com/office/drawing/2014/main" id="{C70F7881-868C-4230-BAE5-3C813CE650B1}"/>
              </a:ext>
            </a:extLst>
          </p:cNvPr>
          <p:cNvPicPr>
            <a:picLocks noGrp="1" noChangeAspect="1"/>
          </p:cNvPicPr>
          <p:nvPr>
            <p:ph idx="1"/>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919" r="1" b="9092"/>
          <a:stretch/>
        </p:blipFill>
        <p:spPr>
          <a:xfrm>
            <a:off x="1" y="10"/>
            <a:ext cx="12191999" cy="6857990"/>
          </a:xfrm>
          <a:prstGeom prst="rect">
            <a:avLst/>
          </a:prstGeom>
        </p:spPr>
      </p:pic>
      <p:sp>
        <p:nvSpPr>
          <p:cNvPr id="23" name="Isosceles Triangle 22">
            <a:extLst>
              <a:ext uri="{FF2B5EF4-FFF2-40B4-BE49-F238E27FC236}">
                <a16:creationId xmlns:a16="http://schemas.microsoft.com/office/drawing/2014/main" id="{7B1E8B16-F0E6-422E-A6A6-0422A7733F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Parallelogram 24">
            <a:extLst>
              <a:ext uri="{FF2B5EF4-FFF2-40B4-BE49-F238E27FC236}">
                <a16:creationId xmlns:a16="http://schemas.microsoft.com/office/drawing/2014/main" id="{30CBBCD0-ED2A-4FC8-AB71-E3C2738F9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33800" y="0"/>
            <a:ext cx="7315200" cy="6858000"/>
          </a:xfrm>
          <a:prstGeom prst="parallelogram">
            <a:avLst>
              <a:gd name="adj" fmla="val 15925"/>
            </a:avLst>
          </a:prstGeom>
          <a:solidFill>
            <a:schemeClr val="bg1">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7" name="Straight Connector 26">
            <a:extLst>
              <a:ext uri="{FF2B5EF4-FFF2-40B4-BE49-F238E27FC236}">
                <a16:creationId xmlns:a16="http://schemas.microsoft.com/office/drawing/2014/main" id="{D7C7B311-D760-4C87-BE5E-921FFB4E8E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C1913202-1810-4FA2-987B-A7B98049CF4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1" name="Rectangle 23">
            <a:extLst>
              <a:ext uri="{FF2B5EF4-FFF2-40B4-BE49-F238E27FC236}">
                <a16:creationId xmlns:a16="http://schemas.microsoft.com/office/drawing/2014/main" id="{95EFBC61-02DC-4AEA-AA2D-A9EABA4677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25">
            <a:extLst>
              <a:ext uri="{FF2B5EF4-FFF2-40B4-BE49-F238E27FC236}">
                <a16:creationId xmlns:a16="http://schemas.microsoft.com/office/drawing/2014/main" id="{5637DFC4-70BC-4CB4-85D2-651A7C6A56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a:extLst>
              <a:ext uri="{FF2B5EF4-FFF2-40B4-BE49-F238E27FC236}">
                <a16:creationId xmlns:a16="http://schemas.microsoft.com/office/drawing/2014/main" id="{58F1E9F4-66ED-4E73-8C2E-51B11EA77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AAB26DEC-39BE-4AF5-B7C5-64457DD3B6B0}"/>
              </a:ext>
            </a:extLst>
          </p:cNvPr>
          <p:cNvSpPr>
            <a:spLocks noGrp="1"/>
          </p:cNvSpPr>
          <p:nvPr>
            <p:ph type="title"/>
          </p:nvPr>
        </p:nvSpPr>
        <p:spPr>
          <a:xfrm>
            <a:off x="4263753" y="2819732"/>
            <a:ext cx="5007725" cy="2369131"/>
          </a:xfrm>
        </p:spPr>
        <p:txBody>
          <a:bodyPr vert="horz" lIns="91440" tIns="45720" rIns="91440" bIns="45720" rtlCol="0" anchor="b">
            <a:noAutofit/>
          </a:bodyPr>
          <a:lstStyle/>
          <a:p>
            <a:pPr algn="ctr">
              <a:lnSpc>
                <a:spcPct val="90000"/>
              </a:lnSpc>
            </a:pPr>
            <a:r>
              <a:rPr lang="en-US" sz="8000" dirty="0">
                <a:solidFill>
                  <a:srgbClr val="002060"/>
                </a:solidFill>
                <a:latin typeface="Arial Rounded MT Bold" panose="020F0704030504030204" pitchFamily="34" charset="0"/>
              </a:rPr>
              <a:t>Good Morning!</a:t>
            </a:r>
          </a:p>
        </p:txBody>
      </p:sp>
      <p:sp>
        <p:nvSpPr>
          <p:cNvPr id="37" name="Rectangle 27">
            <a:extLst>
              <a:ext uri="{FF2B5EF4-FFF2-40B4-BE49-F238E27FC236}">
                <a16:creationId xmlns:a16="http://schemas.microsoft.com/office/drawing/2014/main" id="{0795E7D3-D974-4307-92D4-E3ECEFDF39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39" name="Rectangle 28">
            <a:extLst>
              <a:ext uri="{FF2B5EF4-FFF2-40B4-BE49-F238E27FC236}">
                <a16:creationId xmlns:a16="http://schemas.microsoft.com/office/drawing/2014/main" id="{90443617-0A78-4C2C-9996-D143BCDB9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1" name="Rectangle 29">
            <a:extLst>
              <a:ext uri="{FF2B5EF4-FFF2-40B4-BE49-F238E27FC236}">
                <a16:creationId xmlns:a16="http://schemas.microsoft.com/office/drawing/2014/main" id="{ACFC544A-BD13-4C3C-8C9E-C35DEE8A4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3" name="Isosceles Triangle 42">
            <a:extLst>
              <a:ext uri="{FF2B5EF4-FFF2-40B4-BE49-F238E27FC236}">
                <a16:creationId xmlns:a16="http://schemas.microsoft.com/office/drawing/2014/main" id="{729A9DD4-BE93-4516-8B95-26B91B44B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8639846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F7BC1-AF37-4DAB-BBFA-1A6322BFA4A3}"/>
              </a:ext>
            </a:extLst>
          </p:cNvPr>
          <p:cNvSpPr>
            <a:spLocks noGrp="1"/>
          </p:cNvSpPr>
          <p:nvPr>
            <p:ph type="title"/>
          </p:nvPr>
        </p:nvSpPr>
        <p:spPr>
          <a:xfrm>
            <a:off x="517519" y="311407"/>
            <a:ext cx="3729076" cy="661406"/>
          </a:xfrm>
        </p:spPr>
        <p:txBody>
          <a:bodyPr anchor="ctr">
            <a:normAutofit/>
          </a:bodyPr>
          <a:lstStyle/>
          <a:p>
            <a:r>
              <a:rPr lang="en-US" sz="3300" dirty="0">
                <a:solidFill>
                  <a:srgbClr val="002060"/>
                </a:solidFill>
                <a:latin typeface="Arial Rounded MT Bold" panose="020F0704030504030204" pitchFamily="34" charset="0"/>
              </a:rPr>
              <a:t>Challenges</a:t>
            </a:r>
          </a:p>
        </p:txBody>
      </p:sp>
      <p:sp>
        <p:nvSpPr>
          <p:cNvPr id="15" name="Content Placeholder 14">
            <a:extLst>
              <a:ext uri="{FF2B5EF4-FFF2-40B4-BE49-F238E27FC236}">
                <a16:creationId xmlns:a16="http://schemas.microsoft.com/office/drawing/2014/main" id="{6F40C836-83D6-4402-96E0-202A2644B303}"/>
              </a:ext>
            </a:extLst>
          </p:cNvPr>
          <p:cNvSpPr>
            <a:spLocks noGrp="1"/>
          </p:cNvSpPr>
          <p:nvPr>
            <p:ph idx="1"/>
          </p:nvPr>
        </p:nvSpPr>
        <p:spPr>
          <a:xfrm>
            <a:off x="677007" y="1052634"/>
            <a:ext cx="3720916" cy="5178056"/>
          </a:xfrm>
        </p:spPr>
        <p:txBody>
          <a:bodyPr>
            <a:normAutofit/>
          </a:bodyPr>
          <a:lstStyle/>
          <a:p>
            <a:r>
              <a:rPr lang="en-US" sz="1600" dirty="0">
                <a:solidFill>
                  <a:srgbClr val="002060"/>
                </a:solidFill>
                <a:latin typeface="Arial Rounded MT Bold" panose="020F0704030504030204" pitchFamily="34" charset="0"/>
              </a:rPr>
              <a:t>The design team went far and beyond to see how to make this project work and be completed in a timely manner.</a:t>
            </a:r>
          </a:p>
          <a:p>
            <a:r>
              <a:rPr lang="en-US" sz="1600" dirty="0">
                <a:solidFill>
                  <a:srgbClr val="002060"/>
                </a:solidFill>
                <a:latin typeface="Arial Rounded MT Bold" panose="020F0704030504030204" pitchFamily="34" charset="0"/>
              </a:rPr>
              <a:t>After many discussions, it was decided to have the utilities relocate in advance.</a:t>
            </a:r>
          </a:p>
          <a:p>
            <a:r>
              <a:rPr lang="en-US" sz="1600" dirty="0">
                <a:solidFill>
                  <a:srgbClr val="002060"/>
                </a:solidFill>
                <a:latin typeface="Arial Rounded MT Bold" panose="020F0704030504030204" pitchFamily="34" charset="0"/>
              </a:rPr>
              <a:t>A clearing contractor was brought onboard by DelDOT. </a:t>
            </a:r>
          </a:p>
          <a:p>
            <a:r>
              <a:rPr lang="en-US" sz="1600" dirty="0">
                <a:solidFill>
                  <a:srgbClr val="002060"/>
                </a:solidFill>
                <a:latin typeface="Arial Rounded MT Bold" panose="020F0704030504030204" pitchFamily="34" charset="0"/>
              </a:rPr>
              <a:t>A Utility Inspector was brought onboard to coordinate &amp; oversee the project during the advance relocations.  </a:t>
            </a:r>
          </a:p>
          <a:p>
            <a:r>
              <a:rPr lang="en-US" sz="1600" dirty="0">
                <a:solidFill>
                  <a:srgbClr val="002060"/>
                </a:solidFill>
                <a:latin typeface="Arial Rounded MT Bold" panose="020F0704030504030204" pitchFamily="34" charset="0"/>
              </a:rPr>
              <a:t>The utility statement was written and approved by each utility.  It included the relocation timing and schedule of work.</a:t>
            </a:r>
          </a:p>
          <a:p>
            <a:endParaRPr lang="en-US" dirty="0"/>
          </a:p>
        </p:txBody>
      </p:sp>
      <p:pic>
        <p:nvPicPr>
          <p:cNvPr id="6" name="Picture 5" descr="A picture containing tree, outdoor, nature, engine&#10;&#10;Description automatically generated">
            <a:extLst>
              <a:ext uri="{FF2B5EF4-FFF2-40B4-BE49-F238E27FC236}">
                <a16:creationId xmlns:a16="http://schemas.microsoft.com/office/drawing/2014/main" id="{FEDD097E-9278-4007-812C-099B91ACAE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744942" y="1691925"/>
            <a:ext cx="6176264" cy="3474149"/>
          </a:xfrm>
          <a:prstGeom prst="rect">
            <a:avLst/>
          </a:prstGeom>
        </p:spPr>
      </p:pic>
    </p:spTree>
    <p:extLst>
      <p:ext uri="{BB962C8B-B14F-4D97-AF65-F5344CB8AC3E}">
        <p14:creationId xmlns:p14="http://schemas.microsoft.com/office/powerpoint/2010/main" val="14620452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A10F40D-BC37-4823-8AE9-18C34CB6024A}"/>
              </a:ext>
            </a:extLst>
          </p:cNvPr>
          <p:cNvSpPr>
            <a:spLocks noGrp="1"/>
          </p:cNvSpPr>
          <p:nvPr>
            <p:ph idx="1"/>
          </p:nvPr>
        </p:nvSpPr>
        <p:spPr>
          <a:xfrm>
            <a:off x="523336" y="913788"/>
            <a:ext cx="7040624" cy="1019544"/>
          </a:xfrm>
        </p:spPr>
        <p:txBody>
          <a:bodyPr>
            <a:noAutofit/>
          </a:bodyPr>
          <a:lstStyle/>
          <a:p>
            <a:r>
              <a:rPr lang="en-US" sz="1600" dirty="0">
                <a:solidFill>
                  <a:srgbClr val="002060"/>
                </a:solidFill>
                <a:latin typeface="Arial Rounded MT Bold" panose="020F0704030504030204" pitchFamily="34" charset="0"/>
              </a:rPr>
              <a:t>It was agreed that the utility relocations would occur in late spring/early summer to allow the State’s contractor to perform the road widening beginning in the summer months.</a:t>
            </a:r>
          </a:p>
          <a:p>
            <a:r>
              <a:rPr lang="en-US" sz="1600" dirty="0">
                <a:solidFill>
                  <a:srgbClr val="002060"/>
                </a:solidFill>
                <a:latin typeface="Arial Rounded MT Bold" panose="020F0704030504030204" pitchFamily="34" charset="0"/>
              </a:rPr>
              <a:t>See the utility bar chart below.</a:t>
            </a:r>
          </a:p>
        </p:txBody>
      </p:sp>
      <p:pic>
        <p:nvPicPr>
          <p:cNvPr id="9" name="Picture 8">
            <a:extLst>
              <a:ext uri="{FF2B5EF4-FFF2-40B4-BE49-F238E27FC236}">
                <a16:creationId xmlns:a16="http://schemas.microsoft.com/office/drawing/2014/main" id="{A952CB45-7622-414B-8616-CA47AC7416FE}"/>
              </a:ext>
            </a:extLst>
          </p:cNvPr>
          <p:cNvPicPr>
            <a:picLocks noChangeAspect="1"/>
          </p:cNvPicPr>
          <p:nvPr/>
        </p:nvPicPr>
        <p:blipFill rotWithShape="1">
          <a:blip r:embed="rId2"/>
          <a:srcRect r="6075"/>
          <a:stretch/>
        </p:blipFill>
        <p:spPr>
          <a:xfrm>
            <a:off x="144152" y="2237978"/>
            <a:ext cx="11903696" cy="2898790"/>
          </a:xfrm>
          <a:prstGeom prst="rect">
            <a:avLst/>
          </a:prstGeom>
          <a:noFill/>
          <a:ln>
            <a:solidFill>
              <a:srgbClr val="0070C0"/>
            </a:solidFill>
          </a:ln>
        </p:spPr>
      </p:pic>
      <p:sp>
        <p:nvSpPr>
          <p:cNvPr id="7" name="Content Placeholder 6">
            <a:extLst>
              <a:ext uri="{FF2B5EF4-FFF2-40B4-BE49-F238E27FC236}">
                <a16:creationId xmlns:a16="http://schemas.microsoft.com/office/drawing/2014/main" id="{28D4B769-E406-4A4D-B338-2C53C7A169FB}"/>
              </a:ext>
            </a:extLst>
          </p:cNvPr>
          <p:cNvSpPr txBox="1">
            <a:spLocks/>
          </p:cNvSpPr>
          <p:nvPr/>
        </p:nvSpPr>
        <p:spPr>
          <a:xfrm>
            <a:off x="3279426" y="5259431"/>
            <a:ext cx="4382138" cy="1041008"/>
          </a:xfrm>
          <a:prstGeom prst="rect">
            <a:avLst/>
          </a:prstGeom>
        </p:spPr>
        <p:txBody>
          <a:bodyP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u="sng" dirty="0">
                <a:solidFill>
                  <a:srgbClr val="002060"/>
                </a:solidFill>
                <a:latin typeface="Arial Rounded MT Bold" panose="020F0704030504030204" pitchFamily="34" charset="0"/>
              </a:rPr>
              <a:t>All’s A Go</a:t>
            </a:r>
            <a:r>
              <a:rPr lang="en-US" u="sng" dirty="0">
                <a:latin typeface="Arial Rounded MT Bold" panose="020F0704030504030204" pitchFamily="34" charset="0"/>
              </a:rPr>
              <a:t>!</a:t>
            </a:r>
          </a:p>
          <a:p>
            <a:pPr marL="0" indent="0">
              <a:buFont typeface="Wingdings 3" charset="2"/>
              <a:buNone/>
            </a:pPr>
            <a:r>
              <a:rPr lang="en-US" sz="1600" dirty="0">
                <a:solidFill>
                  <a:srgbClr val="002060"/>
                </a:solidFill>
                <a:latin typeface="Arial Rounded MT Bold" panose="020F0704030504030204" pitchFamily="34" charset="0"/>
              </a:rPr>
              <a:t>Notice to Proceeds were sent and the utility relocations were ready to start.</a:t>
            </a:r>
          </a:p>
        </p:txBody>
      </p:sp>
    </p:spTree>
    <p:extLst>
      <p:ext uri="{BB962C8B-B14F-4D97-AF65-F5344CB8AC3E}">
        <p14:creationId xmlns:p14="http://schemas.microsoft.com/office/powerpoint/2010/main" val="42308286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F7BC1-AF37-4DAB-BBFA-1A6322BFA4A3}"/>
              </a:ext>
            </a:extLst>
          </p:cNvPr>
          <p:cNvSpPr>
            <a:spLocks noGrp="1"/>
          </p:cNvSpPr>
          <p:nvPr>
            <p:ph type="title"/>
          </p:nvPr>
        </p:nvSpPr>
        <p:spPr>
          <a:xfrm>
            <a:off x="336564" y="365760"/>
            <a:ext cx="4256788" cy="1245326"/>
          </a:xfrm>
        </p:spPr>
        <p:txBody>
          <a:bodyPr anchor="ctr">
            <a:normAutofit/>
          </a:bodyPr>
          <a:lstStyle/>
          <a:p>
            <a:pPr algn="ctr"/>
            <a:r>
              <a:rPr lang="en-US" dirty="0">
                <a:solidFill>
                  <a:srgbClr val="002060"/>
                </a:solidFill>
                <a:latin typeface="Arial Rounded MT Bold" panose="020F0704030504030204" pitchFamily="34" charset="0"/>
              </a:rPr>
              <a:t>Actual Relocation Schedule</a:t>
            </a:r>
          </a:p>
        </p:txBody>
      </p:sp>
      <p:sp>
        <p:nvSpPr>
          <p:cNvPr id="5" name="Content Placeholder 4">
            <a:extLst>
              <a:ext uri="{FF2B5EF4-FFF2-40B4-BE49-F238E27FC236}">
                <a16:creationId xmlns:a16="http://schemas.microsoft.com/office/drawing/2014/main" id="{BC5E1722-3CBE-4D35-A582-C94D09298B99}"/>
              </a:ext>
            </a:extLst>
          </p:cNvPr>
          <p:cNvSpPr>
            <a:spLocks noGrp="1"/>
          </p:cNvSpPr>
          <p:nvPr>
            <p:ph idx="1"/>
          </p:nvPr>
        </p:nvSpPr>
        <p:spPr>
          <a:xfrm>
            <a:off x="223801" y="1632131"/>
            <a:ext cx="5134403" cy="4727717"/>
          </a:xfrm>
        </p:spPr>
        <p:txBody>
          <a:bodyPr>
            <a:noAutofit/>
          </a:bodyPr>
          <a:lstStyle/>
          <a:p>
            <a:r>
              <a:rPr lang="en-US" sz="1600" dirty="0">
                <a:solidFill>
                  <a:srgbClr val="002060"/>
                </a:solidFill>
                <a:latin typeface="Arial Rounded MT Bold" panose="020F0704030504030204" pitchFamily="34" charset="0"/>
              </a:rPr>
              <a:t>As with all best plans we had a few hiccups along the way.</a:t>
            </a:r>
          </a:p>
          <a:p>
            <a:pPr lvl="1">
              <a:buFont typeface="Wingdings" panose="05000000000000000000" pitchFamily="2" charset="2"/>
              <a:buChar char="Ø"/>
            </a:pPr>
            <a:r>
              <a:rPr lang="en-US" dirty="0">
                <a:solidFill>
                  <a:srgbClr val="002060"/>
                </a:solidFill>
                <a:latin typeface="Arial Rounded MT Bold" panose="020F0704030504030204" pitchFamily="34" charset="0"/>
              </a:rPr>
              <a:t>The utility statement wasn’t finalized until May 24, 2019.</a:t>
            </a:r>
          </a:p>
          <a:p>
            <a:pPr lvl="1">
              <a:buFont typeface="Wingdings" panose="05000000000000000000" pitchFamily="2" charset="2"/>
              <a:buChar char="Ø"/>
            </a:pPr>
            <a:r>
              <a:rPr lang="en-US" dirty="0">
                <a:solidFill>
                  <a:srgbClr val="002060"/>
                </a:solidFill>
                <a:latin typeface="Arial Rounded MT Bold" panose="020F0704030504030204" pitchFamily="34" charset="0"/>
              </a:rPr>
              <a:t>Cost estimates weren’t received on time.</a:t>
            </a:r>
          </a:p>
          <a:p>
            <a:pPr lvl="1">
              <a:buFont typeface="Wingdings" panose="05000000000000000000" pitchFamily="2" charset="2"/>
              <a:buChar char="Ø"/>
            </a:pPr>
            <a:r>
              <a:rPr lang="en-US" dirty="0">
                <a:solidFill>
                  <a:srgbClr val="002060"/>
                </a:solidFill>
                <a:latin typeface="Arial Rounded MT Bold" panose="020F0704030504030204" pitchFamily="34" charset="0"/>
              </a:rPr>
              <a:t>Signed agreements weren’t received before DelDOT’s fiscal year ended which delayed sending out the NTP’s.</a:t>
            </a:r>
          </a:p>
          <a:p>
            <a:pPr lvl="1">
              <a:buFont typeface="Wingdings" panose="05000000000000000000" pitchFamily="2" charset="2"/>
              <a:buChar char="Ø"/>
            </a:pPr>
            <a:r>
              <a:rPr lang="en-US" dirty="0">
                <a:solidFill>
                  <a:srgbClr val="002060"/>
                </a:solidFill>
                <a:latin typeface="Arial Rounded MT Bold" panose="020F0704030504030204" pitchFamily="34" charset="0"/>
              </a:rPr>
              <a:t>Clearing Contractor was delayed.</a:t>
            </a:r>
          </a:p>
          <a:p>
            <a:pPr lvl="1">
              <a:buFont typeface="Wingdings" panose="05000000000000000000" pitchFamily="2" charset="2"/>
              <a:buChar char="Ø"/>
            </a:pPr>
            <a:r>
              <a:rPr lang="en-US" dirty="0">
                <a:solidFill>
                  <a:srgbClr val="002060"/>
                </a:solidFill>
                <a:latin typeface="Arial Rounded MT Bold" panose="020F0704030504030204" pitchFamily="34" charset="0"/>
              </a:rPr>
              <a:t>Utility Companies waited to design and process their internal designs for construction until after the NTP’s were received.</a:t>
            </a:r>
          </a:p>
          <a:p>
            <a:pPr lvl="1">
              <a:buFont typeface="Wingdings" panose="05000000000000000000" pitchFamily="2" charset="2"/>
              <a:buChar char="Ø"/>
            </a:pPr>
            <a:r>
              <a:rPr lang="en-US" dirty="0">
                <a:solidFill>
                  <a:srgbClr val="002060"/>
                </a:solidFill>
                <a:latin typeface="Arial Rounded MT Bold" panose="020F0704030504030204" pitchFamily="34" charset="0"/>
              </a:rPr>
              <a:t>Utility Companies waited long after NTP was received to bid work out.</a:t>
            </a:r>
          </a:p>
        </p:txBody>
      </p:sp>
      <p:pic>
        <p:nvPicPr>
          <p:cNvPr id="6" name="Picture 5">
            <a:extLst>
              <a:ext uri="{FF2B5EF4-FFF2-40B4-BE49-F238E27FC236}">
                <a16:creationId xmlns:a16="http://schemas.microsoft.com/office/drawing/2014/main" id="{5BDFF821-5B77-47D5-BC96-17B6ECE5EAF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779794" y="3995989"/>
            <a:ext cx="2595410" cy="2390659"/>
          </a:xfrm>
          <a:prstGeom prst="rect">
            <a:avLst/>
          </a:prstGeom>
        </p:spPr>
      </p:pic>
      <p:sp>
        <p:nvSpPr>
          <p:cNvPr id="8" name="Content Placeholder 8">
            <a:extLst>
              <a:ext uri="{FF2B5EF4-FFF2-40B4-BE49-F238E27FC236}">
                <a16:creationId xmlns:a16="http://schemas.microsoft.com/office/drawing/2014/main" id="{D6238C39-284D-402D-97A6-27618F78F73A}"/>
              </a:ext>
            </a:extLst>
          </p:cNvPr>
          <p:cNvSpPr txBox="1">
            <a:spLocks/>
          </p:cNvSpPr>
          <p:nvPr/>
        </p:nvSpPr>
        <p:spPr>
          <a:xfrm>
            <a:off x="5590097" y="1341469"/>
            <a:ext cx="2487402" cy="444126"/>
          </a:xfrm>
          <a:prstGeom prst="rect">
            <a:avLst/>
          </a:prstGeom>
        </p:spPr>
        <p:txBody>
          <a:bodyPr>
            <a:normAutofit fontScale="92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sz="2800" dirty="0">
                <a:solidFill>
                  <a:srgbClr val="002060"/>
                </a:solidFill>
                <a:latin typeface="Arial Rounded MT Bold" panose="020F0704030504030204" pitchFamily="34" charset="0"/>
              </a:rPr>
              <a:t>Wait A Minute!</a:t>
            </a:r>
          </a:p>
        </p:txBody>
      </p:sp>
      <p:sp>
        <p:nvSpPr>
          <p:cNvPr id="9" name="Content Placeholder 14">
            <a:extLst>
              <a:ext uri="{FF2B5EF4-FFF2-40B4-BE49-F238E27FC236}">
                <a16:creationId xmlns:a16="http://schemas.microsoft.com/office/drawing/2014/main" id="{6D7D8029-9336-4F02-B5BF-70DAB5B07290}"/>
              </a:ext>
            </a:extLst>
          </p:cNvPr>
          <p:cNvSpPr txBox="1">
            <a:spLocks/>
          </p:cNvSpPr>
          <p:nvPr/>
        </p:nvSpPr>
        <p:spPr>
          <a:xfrm>
            <a:off x="5617050" y="1866150"/>
            <a:ext cx="4017106" cy="2129839"/>
          </a:xfrm>
          <a:prstGeom prst="rect">
            <a:avLst/>
          </a:prstGeom>
        </p:spPr>
        <p:txBody>
          <a:bodyP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1600" dirty="0">
                <a:solidFill>
                  <a:srgbClr val="002060"/>
                </a:solidFill>
                <a:latin typeface="Arial Rounded MT Bold" panose="020F0704030504030204" pitchFamily="34" charset="0"/>
              </a:rPr>
              <a:t>What happened?  </a:t>
            </a:r>
          </a:p>
          <a:p>
            <a:r>
              <a:rPr lang="en-US" sz="1600" dirty="0">
                <a:solidFill>
                  <a:srgbClr val="002060"/>
                </a:solidFill>
                <a:latin typeface="Arial Rounded MT Bold" panose="020F0704030504030204" pitchFamily="34" charset="0"/>
              </a:rPr>
              <a:t>It was DelDOT’s understanding that once the advance notice is received, the utility company will be on site as outlined in the agreed upon Utility Statement and relocation schedule.  This was not the case.</a:t>
            </a:r>
          </a:p>
          <a:p>
            <a:endParaRPr lang="en-US" sz="1600" dirty="0"/>
          </a:p>
        </p:txBody>
      </p:sp>
    </p:spTree>
    <p:extLst>
      <p:ext uri="{BB962C8B-B14F-4D97-AF65-F5344CB8AC3E}">
        <p14:creationId xmlns:p14="http://schemas.microsoft.com/office/powerpoint/2010/main" val="9703355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C5E1722-3CBE-4D35-A582-C94D09298B99}"/>
              </a:ext>
            </a:extLst>
          </p:cNvPr>
          <p:cNvSpPr>
            <a:spLocks noGrp="1"/>
          </p:cNvSpPr>
          <p:nvPr>
            <p:ph idx="1"/>
          </p:nvPr>
        </p:nvSpPr>
        <p:spPr>
          <a:xfrm>
            <a:off x="973109" y="1109231"/>
            <a:ext cx="5988050" cy="1444397"/>
          </a:xfrm>
        </p:spPr>
        <p:txBody>
          <a:bodyPr>
            <a:noAutofit/>
          </a:bodyPr>
          <a:lstStyle/>
          <a:p>
            <a:r>
              <a:rPr lang="en-US" sz="1600" dirty="0">
                <a:solidFill>
                  <a:srgbClr val="002060"/>
                </a:solidFill>
                <a:latin typeface="Arial Rounded MT Bold" panose="020F0704030504030204" pitchFamily="34" charset="0"/>
              </a:rPr>
              <a:t>See the actual relocation schedule below.</a:t>
            </a:r>
          </a:p>
          <a:p>
            <a:r>
              <a:rPr lang="en-US" sz="1600" dirty="0">
                <a:solidFill>
                  <a:srgbClr val="002060"/>
                </a:solidFill>
                <a:latin typeface="Arial Rounded MT Bold" panose="020F0704030504030204" pitchFamily="34" charset="0"/>
              </a:rPr>
              <a:t>Even though we had delays, this project was only delayed by 2 or 3 weeks later than the anticipated state contractor construction start date.</a:t>
            </a:r>
          </a:p>
          <a:p>
            <a:pPr marL="0" indent="0">
              <a:buNone/>
            </a:pPr>
            <a:endParaRPr lang="en-US" sz="1200" dirty="0">
              <a:solidFill>
                <a:srgbClr val="002060"/>
              </a:solidFill>
              <a:latin typeface="Arial Rounded MT Bold" panose="020F0704030504030204" pitchFamily="34" charset="0"/>
            </a:endParaRPr>
          </a:p>
        </p:txBody>
      </p:sp>
      <p:pic>
        <p:nvPicPr>
          <p:cNvPr id="7" name="Picture 6">
            <a:extLst>
              <a:ext uri="{FF2B5EF4-FFF2-40B4-BE49-F238E27FC236}">
                <a16:creationId xmlns:a16="http://schemas.microsoft.com/office/drawing/2014/main" id="{62DCCF25-B239-4D94-8CFA-E11F9124BDF5}"/>
              </a:ext>
            </a:extLst>
          </p:cNvPr>
          <p:cNvPicPr>
            <a:picLocks noChangeAspect="1"/>
          </p:cNvPicPr>
          <p:nvPr/>
        </p:nvPicPr>
        <p:blipFill rotWithShape="1">
          <a:blip r:embed="rId2"/>
          <a:srcRect r="3635"/>
          <a:stretch/>
        </p:blipFill>
        <p:spPr>
          <a:xfrm>
            <a:off x="202168" y="2755810"/>
            <a:ext cx="11787663" cy="2913665"/>
          </a:xfrm>
          <a:prstGeom prst="rect">
            <a:avLst/>
          </a:prstGeom>
          <a:ln>
            <a:solidFill>
              <a:srgbClr val="0070C0"/>
            </a:solidFill>
          </a:ln>
        </p:spPr>
      </p:pic>
    </p:spTree>
    <p:extLst>
      <p:ext uri="{BB962C8B-B14F-4D97-AF65-F5344CB8AC3E}">
        <p14:creationId xmlns:p14="http://schemas.microsoft.com/office/powerpoint/2010/main" val="3762673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3482C-9218-4784-AF1E-E7513496ED59}"/>
              </a:ext>
            </a:extLst>
          </p:cNvPr>
          <p:cNvSpPr>
            <a:spLocks noGrp="1"/>
          </p:cNvSpPr>
          <p:nvPr>
            <p:ph type="title"/>
          </p:nvPr>
        </p:nvSpPr>
        <p:spPr>
          <a:xfrm>
            <a:off x="677330" y="609600"/>
            <a:ext cx="2930518" cy="1320800"/>
          </a:xfrm>
        </p:spPr>
        <p:txBody>
          <a:bodyPr anchor="ctr">
            <a:normAutofit/>
          </a:bodyPr>
          <a:lstStyle/>
          <a:p>
            <a:r>
              <a:rPr lang="en-US" sz="3300" dirty="0">
                <a:solidFill>
                  <a:srgbClr val="002060"/>
                </a:solidFill>
              </a:rPr>
              <a:t>Construction Was Underway</a:t>
            </a:r>
          </a:p>
        </p:txBody>
      </p:sp>
      <p:sp>
        <p:nvSpPr>
          <p:cNvPr id="3" name="Content Placeholder 2">
            <a:extLst>
              <a:ext uri="{FF2B5EF4-FFF2-40B4-BE49-F238E27FC236}">
                <a16:creationId xmlns:a16="http://schemas.microsoft.com/office/drawing/2014/main" id="{2B0EBEB6-7338-404F-849B-A528450AA399}"/>
              </a:ext>
            </a:extLst>
          </p:cNvPr>
          <p:cNvSpPr>
            <a:spLocks noGrp="1"/>
          </p:cNvSpPr>
          <p:nvPr>
            <p:ph idx="1"/>
          </p:nvPr>
        </p:nvSpPr>
        <p:spPr>
          <a:xfrm>
            <a:off x="677330" y="2160589"/>
            <a:ext cx="3054698" cy="3880773"/>
          </a:xfrm>
        </p:spPr>
        <p:txBody>
          <a:bodyPr>
            <a:normAutofit fontScale="92500" lnSpcReduction="10000"/>
          </a:bodyPr>
          <a:lstStyle/>
          <a:p>
            <a:pPr>
              <a:lnSpc>
                <a:spcPct val="90000"/>
              </a:lnSpc>
            </a:pPr>
            <a:r>
              <a:rPr lang="en-US" sz="1500" dirty="0">
                <a:solidFill>
                  <a:srgbClr val="002060"/>
                </a:solidFill>
                <a:latin typeface="Arial Rounded MT Bold" panose="020F0704030504030204" pitchFamily="34" charset="0"/>
              </a:rPr>
              <a:t>Underground electric and communications conduits were exposed and had to be lowered during construction.</a:t>
            </a:r>
          </a:p>
          <a:p>
            <a:pPr>
              <a:lnSpc>
                <a:spcPct val="90000"/>
              </a:lnSpc>
            </a:pPr>
            <a:r>
              <a:rPr lang="en-US" sz="1500" dirty="0">
                <a:solidFill>
                  <a:srgbClr val="002060"/>
                </a:solidFill>
                <a:latin typeface="Arial Rounded MT Bold" panose="020F0704030504030204" pitchFamily="34" charset="0"/>
              </a:rPr>
              <a:t>Delmarva Power Electric, Comcast, and Verizon met on site to scheduled the work.  It was great teamwork to have the conduits lowered.</a:t>
            </a:r>
          </a:p>
          <a:p>
            <a:pPr>
              <a:lnSpc>
                <a:spcPct val="90000"/>
              </a:lnSpc>
            </a:pPr>
            <a:r>
              <a:rPr lang="en-US" sz="1500" dirty="0">
                <a:solidFill>
                  <a:srgbClr val="002060"/>
                </a:solidFill>
                <a:latin typeface="Arial Rounded MT Bold" panose="020F0704030504030204" pitchFamily="34" charset="0"/>
              </a:rPr>
              <a:t>DelDOT’s contractor changed the bridge construction to a pre-cast structure requiring Delmarva Power to provide an outage that was not planned or anticipated during design.</a:t>
            </a:r>
          </a:p>
          <a:p>
            <a:pPr>
              <a:lnSpc>
                <a:spcPct val="90000"/>
              </a:lnSpc>
            </a:pPr>
            <a:r>
              <a:rPr lang="en-US" sz="1500" dirty="0">
                <a:solidFill>
                  <a:srgbClr val="002060"/>
                </a:solidFill>
                <a:latin typeface="Arial Rounded MT Bold" panose="020F0704030504030204" pitchFamily="34" charset="0"/>
              </a:rPr>
              <a:t>The gas main was hit and needed to be repaired.</a:t>
            </a:r>
          </a:p>
          <a:p>
            <a:pPr>
              <a:lnSpc>
                <a:spcPct val="90000"/>
              </a:lnSpc>
            </a:pPr>
            <a:endParaRPr lang="en-US" sz="1500" dirty="0"/>
          </a:p>
        </p:txBody>
      </p:sp>
      <p:pic>
        <p:nvPicPr>
          <p:cNvPr id="22" name="Picture 21" descr="A picture containing insect&#10;&#10;Description automatically generated">
            <a:extLst>
              <a:ext uri="{FF2B5EF4-FFF2-40B4-BE49-F238E27FC236}">
                <a16:creationId xmlns:a16="http://schemas.microsoft.com/office/drawing/2014/main" id="{9B6907CD-87F6-4137-9C6E-F389738297EC}"/>
              </a:ext>
            </a:extLst>
          </p:cNvPr>
          <p:cNvPicPr>
            <a:picLocks noChangeAspect="1"/>
          </p:cNvPicPr>
          <p:nvPr/>
        </p:nvPicPr>
        <p:blipFill rotWithShape="1">
          <a:blip r:embed="rId2">
            <a:extLst>
              <a:ext uri="{28A0092B-C50C-407E-A947-70E740481C1C}">
                <a14:useLocalDpi xmlns:a14="http://schemas.microsoft.com/office/drawing/2010/main" val="0"/>
              </a:ext>
            </a:extLst>
          </a:blip>
          <a:srcRect r="1" b="11567"/>
          <a:stretch/>
        </p:blipFill>
        <p:spPr>
          <a:xfrm rot="5400000">
            <a:off x="4086980" y="608378"/>
            <a:ext cx="2075000" cy="1376252"/>
          </a:xfrm>
          <a:prstGeom prst="rect">
            <a:avLst/>
          </a:prstGeom>
        </p:spPr>
      </p:pic>
      <p:pic>
        <p:nvPicPr>
          <p:cNvPr id="24" name="Picture 23" descr="A picture containing tree, outdoor&#10;&#10;Description automatically generated">
            <a:extLst>
              <a:ext uri="{FF2B5EF4-FFF2-40B4-BE49-F238E27FC236}">
                <a16:creationId xmlns:a16="http://schemas.microsoft.com/office/drawing/2014/main" id="{CFFD56EF-0E27-409B-9376-069C69939933}"/>
              </a:ext>
            </a:extLst>
          </p:cNvPr>
          <p:cNvPicPr>
            <a:picLocks noChangeAspect="1"/>
          </p:cNvPicPr>
          <p:nvPr/>
        </p:nvPicPr>
        <p:blipFill rotWithShape="1">
          <a:blip r:embed="rId3">
            <a:extLst>
              <a:ext uri="{28A0092B-C50C-407E-A947-70E740481C1C}">
                <a14:useLocalDpi xmlns:a14="http://schemas.microsoft.com/office/drawing/2010/main" val="0"/>
              </a:ext>
            </a:extLst>
          </a:blip>
          <a:srcRect l="53405" t="6081" r="-493" b="24851"/>
          <a:stretch/>
        </p:blipFill>
        <p:spPr>
          <a:xfrm rot="5400000">
            <a:off x="6946338" y="128659"/>
            <a:ext cx="2074999" cy="2282682"/>
          </a:xfrm>
          <a:prstGeom prst="rect">
            <a:avLst/>
          </a:prstGeom>
        </p:spPr>
      </p:pic>
      <p:pic>
        <p:nvPicPr>
          <p:cNvPr id="11" name="Picture 10">
            <a:extLst>
              <a:ext uri="{FF2B5EF4-FFF2-40B4-BE49-F238E27FC236}">
                <a16:creationId xmlns:a16="http://schemas.microsoft.com/office/drawing/2014/main" id="{7904DA31-FA22-4670-A089-2CA7F590DD5B}"/>
              </a:ext>
            </a:extLst>
          </p:cNvPr>
          <p:cNvPicPr>
            <a:picLocks noChangeAspect="1"/>
          </p:cNvPicPr>
          <p:nvPr/>
        </p:nvPicPr>
        <p:blipFill rotWithShape="1">
          <a:blip r:embed="rId4">
            <a:extLst>
              <a:ext uri="{28A0092B-C50C-407E-A947-70E740481C1C}">
                <a14:useLocalDpi xmlns:a14="http://schemas.microsoft.com/office/drawing/2010/main" val="0"/>
              </a:ext>
            </a:extLst>
          </a:blip>
          <a:srcRect l="5065" r="1450" b="-2"/>
          <a:stretch/>
        </p:blipFill>
        <p:spPr>
          <a:xfrm rot="5400000">
            <a:off x="4891652" y="2894030"/>
            <a:ext cx="4206745" cy="3375000"/>
          </a:xfrm>
          <a:prstGeom prst="rect">
            <a:avLst/>
          </a:prstGeom>
        </p:spPr>
      </p:pic>
    </p:spTree>
    <p:extLst>
      <p:ext uri="{BB962C8B-B14F-4D97-AF65-F5344CB8AC3E}">
        <p14:creationId xmlns:p14="http://schemas.microsoft.com/office/powerpoint/2010/main" val="41574555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6ECEB-7683-435D-B638-D3044CECCE03}"/>
              </a:ext>
            </a:extLst>
          </p:cNvPr>
          <p:cNvSpPr>
            <a:spLocks noGrp="1"/>
          </p:cNvSpPr>
          <p:nvPr>
            <p:ph type="title"/>
          </p:nvPr>
        </p:nvSpPr>
        <p:spPr>
          <a:xfrm>
            <a:off x="677334" y="609600"/>
            <a:ext cx="8596668" cy="932121"/>
          </a:xfrm>
        </p:spPr>
        <p:txBody>
          <a:bodyPr>
            <a:normAutofit/>
          </a:bodyPr>
          <a:lstStyle/>
          <a:p>
            <a:r>
              <a:rPr lang="en-US" dirty="0">
                <a:solidFill>
                  <a:srgbClr val="002060"/>
                </a:solidFill>
                <a:latin typeface="Arial Rounded MT Bold" panose="020F0704030504030204" pitchFamily="34" charset="0"/>
              </a:rPr>
              <a:t>Benefits of this Project</a:t>
            </a:r>
          </a:p>
        </p:txBody>
      </p:sp>
      <p:pic>
        <p:nvPicPr>
          <p:cNvPr id="5" name="Picture 4">
            <a:extLst>
              <a:ext uri="{FF2B5EF4-FFF2-40B4-BE49-F238E27FC236}">
                <a16:creationId xmlns:a16="http://schemas.microsoft.com/office/drawing/2014/main" id="{15FD1E35-2076-47E4-B678-2090754D99AA}"/>
              </a:ext>
            </a:extLst>
          </p:cNvPr>
          <p:cNvPicPr>
            <a:picLocks noChangeAspect="1"/>
          </p:cNvPicPr>
          <p:nvPr/>
        </p:nvPicPr>
        <p:blipFill rotWithShape="1">
          <a:blip r:embed="rId2">
            <a:extLst>
              <a:ext uri="{28A0092B-C50C-407E-A947-70E740481C1C}">
                <a14:useLocalDpi xmlns:a14="http://schemas.microsoft.com/office/drawing/2010/main" val="0"/>
              </a:ext>
            </a:extLst>
          </a:blip>
          <a:srcRect l="4786" t="50000" r="16198" b="5021"/>
          <a:stretch/>
        </p:blipFill>
        <p:spPr>
          <a:xfrm rot="5400000">
            <a:off x="3137666" y="2865559"/>
            <a:ext cx="5065435" cy="2162580"/>
          </a:xfrm>
          <a:prstGeom prst="rect">
            <a:avLst/>
          </a:prstGeom>
        </p:spPr>
      </p:pic>
      <p:sp>
        <p:nvSpPr>
          <p:cNvPr id="10" name="Content Placeholder 2">
            <a:extLst>
              <a:ext uri="{FF2B5EF4-FFF2-40B4-BE49-F238E27FC236}">
                <a16:creationId xmlns:a16="http://schemas.microsoft.com/office/drawing/2014/main" id="{1E542BC5-D7D8-4CE5-A6F2-A8539B8AD211}"/>
              </a:ext>
            </a:extLst>
          </p:cNvPr>
          <p:cNvSpPr>
            <a:spLocks noGrp="1"/>
          </p:cNvSpPr>
          <p:nvPr>
            <p:ph sz="half" idx="1"/>
          </p:nvPr>
        </p:nvSpPr>
        <p:spPr>
          <a:xfrm>
            <a:off x="7286289" y="2738973"/>
            <a:ext cx="2944638" cy="1380053"/>
          </a:xfrm>
        </p:spPr>
        <p:txBody>
          <a:bodyPr>
            <a:normAutofit/>
          </a:bodyPr>
          <a:lstStyle/>
          <a:p>
            <a:r>
              <a:rPr lang="en-US" sz="1600" dirty="0">
                <a:solidFill>
                  <a:srgbClr val="002060"/>
                </a:solidFill>
                <a:latin typeface="Arial Rounded MT Bold" panose="020F0704030504030204" pitchFamily="34" charset="0"/>
              </a:rPr>
              <a:t>Supporting the local businesses</a:t>
            </a:r>
          </a:p>
          <a:p>
            <a:r>
              <a:rPr lang="en-US" sz="1600" dirty="0">
                <a:solidFill>
                  <a:srgbClr val="002060"/>
                </a:solidFill>
                <a:latin typeface="Arial Rounded MT Bold" panose="020F0704030504030204" pitchFamily="34" charset="0"/>
              </a:rPr>
              <a:t>Decorating for Christmas</a:t>
            </a:r>
          </a:p>
        </p:txBody>
      </p:sp>
      <p:pic>
        <p:nvPicPr>
          <p:cNvPr id="1029" name="gmail-m_-2047635496035021352gmail-m_368419152750874019Picture 1">
            <a:extLst>
              <a:ext uri="{FF2B5EF4-FFF2-40B4-BE49-F238E27FC236}">
                <a16:creationId xmlns:a16="http://schemas.microsoft.com/office/drawing/2014/main" id="{CBD53C10-8BB6-44D4-B238-E8AE86FCA8C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974" b="13658"/>
          <a:stretch/>
        </p:blipFill>
        <p:spPr bwMode="auto">
          <a:xfrm>
            <a:off x="766472" y="1752257"/>
            <a:ext cx="3288006" cy="446410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47178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20E0-FF45-446B-A802-213C67390F4B}"/>
              </a:ext>
            </a:extLst>
          </p:cNvPr>
          <p:cNvSpPr>
            <a:spLocks noGrp="1"/>
          </p:cNvSpPr>
          <p:nvPr>
            <p:ph type="title"/>
          </p:nvPr>
        </p:nvSpPr>
        <p:spPr>
          <a:xfrm>
            <a:off x="1602367" y="673395"/>
            <a:ext cx="3075959" cy="793898"/>
          </a:xfrm>
        </p:spPr>
        <p:txBody>
          <a:bodyPr>
            <a:normAutofit fontScale="90000"/>
          </a:bodyPr>
          <a:lstStyle/>
          <a:p>
            <a:r>
              <a:rPr lang="en-US" sz="4400" dirty="0">
                <a:solidFill>
                  <a:srgbClr val="002060"/>
                </a:solidFill>
                <a:latin typeface="Arial Rounded MT Bold" panose="020F0704030504030204" pitchFamily="34" charset="0"/>
              </a:rPr>
              <a:t>SUCCESS!</a:t>
            </a:r>
          </a:p>
        </p:txBody>
      </p:sp>
      <p:sp>
        <p:nvSpPr>
          <p:cNvPr id="11" name="Isosceles Triangle 8">
            <a:extLst>
              <a:ext uri="{FF2B5EF4-FFF2-40B4-BE49-F238E27FC236}">
                <a16:creationId xmlns:a16="http://schemas.microsoft.com/office/drawing/2014/main" id="{94281397-CAB3-46E7-B8B4-48166ADDB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6" name="Picture 5">
            <a:extLst>
              <a:ext uri="{FF2B5EF4-FFF2-40B4-BE49-F238E27FC236}">
                <a16:creationId xmlns:a16="http://schemas.microsoft.com/office/drawing/2014/main" id="{14718741-C3DF-4D25-949B-CA47C81F80BA}"/>
              </a:ext>
            </a:extLst>
          </p:cNvPr>
          <p:cNvPicPr>
            <a:picLocks noChangeAspect="1"/>
          </p:cNvPicPr>
          <p:nvPr/>
        </p:nvPicPr>
        <p:blipFill rotWithShape="1">
          <a:blip r:embed="rId2">
            <a:extLst>
              <a:ext uri="{28A0092B-C50C-407E-A947-70E740481C1C}">
                <a14:useLocalDpi xmlns:a14="http://schemas.microsoft.com/office/drawing/2010/main" val="0"/>
              </a:ext>
            </a:extLst>
          </a:blip>
          <a:srcRect t="9837" r="1" b="1"/>
          <a:stretch/>
        </p:blipFill>
        <p:spPr>
          <a:xfrm rot="5400000">
            <a:off x="-193137" y="2572888"/>
            <a:ext cx="4137338" cy="2797755"/>
          </a:xfrm>
          <a:prstGeom prst="rect">
            <a:avLst/>
          </a:prstGeom>
        </p:spPr>
      </p:pic>
      <p:pic>
        <p:nvPicPr>
          <p:cNvPr id="4" name="Picture 3">
            <a:extLst>
              <a:ext uri="{FF2B5EF4-FFF2-40B4-BE49-F238E27FC236}">
                <a16:creationId xmlns:a16="http://schemas.microsoft.com/office/drawing/2014/main" id="{7D09F628-8B4B-4CB3-A351-CFC919EFDEF6}"/>
              </a:ext>
            </a:extLst>
          </p:cNvPr>
          <p:cNvPicPr>
            <a:picLocks noChangeAspect="1"/>
          </p:cNvPicPr>
          <p:nvPr/>
        </p:nvPicPr>
        <p:blipFill rotWithShape="1">
          <a:blip r:embed="rId3"/>
          <a:srcRect l="27327" r="21786" b="-2"/>
          <a:stretch/>
        </p:blipFill>
        <p:spPr>
          <a:xfrm>
            <a:off x="3297085" y="1903096"/>
            <a:ext cx="2798607" cy="4138597"/>
          </a:xfrm>
          <a:prstGeom prst="rect">
            <a:avLst/>
          </a:prstGeom>
        </p:spPr>
      </p:pic>
      <p:sp>
        <p:nvSpPr>
          <p:cNvPr id="3" name="Content Placeholder 2">
            <a:extLst>
              <a:ext uri="{FF2B5EF4-FFF2-40B4-BE49-F238E27FC236}">
                <a16:creationId xmlns:a16="http://schemas.microsoft.com/office/drawing/2014/main" id="{3806249C-CB81-4A47-AB7F-BF31B5D6A775}"/>
              </a:ext>
            </a:extLst>
          </p:cNvPr>
          <p:cNvSpPr>
            <a:spLocks noGrp="1"/>
          </p:cNvSpPr>
          <p:nvPr>
            <p:ph idx="1"/>
          </p:nvPr>
        </p:nvSpPr>
        <p:spPr>
          <a:xfrm>
            <a:off x="6118367" y="352602"/>
            <a:ext cx="3844032" cy="6152795"/>
          </a:xfrm>
        </p:spPr>
        <p:txBody>
          <a:bodyPr>
            <a:normAutofit lnSpcReduction="10000"/>
          </a:bodyPr>
          <a:lstStyle/>
          <a:p>
            <a:pPr lvl="1"/>
            <a:r>
              <a:rPr lang="en-US" dirty="0">
                <a:solidFill>
                  <a:srgbClr val="002060"/>
                </a:solidFill>
                <a:latin typeface="Arial Rounded MT Bold" panose="020F0704030504030204" pitchFamily="34" charset="0"/>
              </a:rPr>
              <a:t>On-site utility coordination and inspection was performed by Century’s Steve Chantry. He was able to keep the project moving.  Thank you!</a:t>
            </a:r>
          </a:p>
          <a:p>
            <a:pPr lvl="1"/>
            <a:r>
              <a:rPr lang="en-US" dirty="0">
                <a:solidFill>
                  <a:srgbClr val="002060"/>
                </a:solidFill>
                <a:latin typeface="Arial Rounded MT Bold" panose="020F0704030504030204" pitchFamily="34" charset="0"/>
              </a:rPr>
              <a:t>A big THANK YOU to Tom Smith (DP-E), Darren Marsteller (Comcast/Americomm), John Raudenbush (Verizon), Wayne Tyler (AWC), Laszlo Keszler (DP-G) for all the additional work coordination that occurred during design and throughout the relocation and construction process.</a:t>
            </a:r>
          </a:p>
          <a:p>
            <a:pPr lvl="1"/>
            <a:r>
              <a:rPr lang="en-US" dirty="0">
                <a:solidFill>
                  <a:srgbClr val="002060"/>
                </a:solidFill>
                <a:latin typeface="Arial Rounded MT Bold" panose="020F0704030504030204" pitchFamily="34" charset="0"/>
              </a:rPr>
              <a:t>Thank you to Eastern Shore Natural Gas for coordinating with us to remain in place.</a:t>
            </a:r>
          </a:p>
          <a:p>
            <a:pPr lvl="1"/>
            <a:r>
              <a:rPr lang="en-US" dirty="0">
                <a:solidFill>
                  <a:srgbClr val="002060"/>
                </a:solidFill>
                <a:latin typeface="Arial Rounded MT Bold" panose="020F0704030504030204" pitchFamily="34" charset="0"/>
              </a:rPr>
              <a:t>It took a lot of extra work to complete the project. It was a great job, though a little over the planned completion date.</a:t>
            </a:r>
            <a:endParaRPr lang="en-US" dirty="0">
              <a:solidFill>
                <a:srgbClr val="002060"/>
              </a:solidFill>
            </a:endParaRPr>
          </a:p>
        </p:txBody>
      </p:sp>
    </p:spTree>
    <p:extLst>
      <p:ext uri="{BB962C8B-B14F-4D97-AF65-F5344CB8AC3E}">
        <p14:creationId xmlns:p14="http://schemas.microsoft.com/office/powerpoint/2010/main" val="33154807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AF679-DDA1-4545-AE22-C5A9542A044F}"/>
              </a:ext>
            </a:extLst>
          </p:cNvPr>
          <p:cNvSpPr>
            <a:spLocks noGrp="1"/>
          </p:cNvSpPr>
          <p:nvPr>
            <p:ph type="title"/>
          </p:nvPr>
        </p:nvSpPr>
        <p:spPr>
          <a:xfrm>
            <a:off x="841246" y="567269"/>
            <a:ext cx="8802483" cy="1106424"/>
          </a:xfrm>
        </p:spPr>
        <p:txBody>
          <a:bodyPr vert="horz" lIns="91440" tIns="45720" rIns="91440" bIns="45720" rtlCol="0" anchor="ctr">
            <a:noAutofit/>
          </a:bodyPr>
          <a:lstStyle/>
          <a:p>
            <a:r>
              <a:rPr lang="en-US" sz="3600" dirty="0">
                <a:solidFill>
                  <a:srgbClr val="002060"/>
                </a:solidFill>
                <a:latin typeface="Arial Rounded MT Bold" panose="020F0704030504030204" pitchFamily="34" charset="0"/>
              </a:rPr>
              <a:t>Pyles Ford Road Culvert Replacements</a:t>
            </a:r>
          </a:p>
        </p:txBody>
      </p:sp>
      <p:pic>
        <p:nvPicPr>
          <p:cNvPr id="10" name="Content Placeholder 9" descr="Diagram&#10;&#10;Description automatically generated">
            <a:extLst>
              <a:ext uri="{FF2B5EF4-FFF2-40B4-BE49-F238E27FC236}">
                <a16:creationId xmlns:a16="http://schemas.microsoft.com/office/drawing/2014/main" id="{E12DB6C0-08D0-48E8-8B7E-DBFC477FBEF9}"/>
              </a:ext>
            </a:extLst>
          </p:cNvPr>
          <p:cNvPicPr>
            <a:picLocks noGrp="1" noChangeAspect="1"/>
          </p:cNvPicPr>
          <p:nvPr>
            <p:ph idx="1"/>
          </p:nvPr>
        </p:nvPicPr>
        <p:blipFill rotWithShape="1">
          <a:blip r:embed="rId2"/>
          <a:stretch/>
        </p:blipFill>
        <p:spPr>
          <a:xfrm>
            <a:off x="3510051" y="2085043"/>
            <a:ext cx="6512814" cy="3980348"/>
          </a:xfrm>
          <a:prstGeom prst="rect">
            <a:avLst/>
          </a:prstGeom>
        </p:spPr>
      </p:pic>
      <p:sp>
        <p:nvSpPr>
          <p:cNvPr id="4" name="Text Placeholder 3">
            <a:extLst>
              <a:ext uri="{FF2B5EF4-FFF2-40B4-BE49-F238E27FC236}">
                <a16:creationId xmlns:a16="http://schemas.microsoft.com/office/drawing/2014/main" id="{450E99C0-5238-49BC-94CF-D5A8A311590D}"/>
              </a:ext>
            </a:extLst>
          </p:cNvPr>
          <p:cNvSpPr>
            <a:spLocks noGrp="1"/>
          </p:cNvSpPr>
          <p:nvPr>
            <p:ph type="body" sz="half" idx="2"/>
          </p:nvPr>
        </p:nvSpPr>
        <p:spPr>
          <a:xfrm>
            <a:off x="668473" y="2373007"/>
            <a:ext cx="2779644" cy="2780883"/>
          </a:xfrm>
        </p:spPr>
        <p:txBody>
          <a:bodyPr vert="horz" lIns="91440" tIns="45720" rIns="91440" bIns="45720" rtlCol="0">
            <a:normAutofit/>
          </a:bodyPr>
          <a:lstStyle/>
          <a:p>
            <a:pPr indent="-228600">
              <a:buFont typeface="Arial" panose="020B0604020202020204" pitchFamily="34" charset="0"/>
              <a:buChar char="•"/>
            </a:pPr>
            <a:endParaRPr lang="en-US" sz="1700" dirty="0"/>
          </a:p>
          <a:p>
            <a:r>
              <a:rPr lang="en-US" sz="1700" dirty="0">
                <a:solidFill>
                  <a:srgbClr val="002060"/>
                </a:solidFill>
                <a:latin typeface="Arial Rounded MT Bold" panose="020F0704030504030204" pitchFamily="34" charset="0"/>
              </a:rPr>
              <a:t>This project was first started in 2005.  DelDOT planned to replace the existing culverts with precast culverts, wingwalls, and riprap.</a:t>
            </a:r>
          </a:p>
        </p:txBody>
      </p:sp>
    </p:spTree>
    <p:extLst>
      <p:ext uri="{BB962C8B-B14F-4D97-AF65-F5344CB8AC3E}">
        <p14:creationId xmlns:p14="http://schemas.microsoft.com/office/powerpoint/2010/main" val="26765219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3E8F1-408F-4662-BCAE-9402CC5D6CD9}"/>
              </a:ext>
            </a:extLst>
          </p:cNvPr>
          <p:cNvSpPr>
            <a:spLocks noGrp="1"/>
          </p:cNvSpPr>
          <p:nvPr>
            <p:ph type="title"/>
          </p:nvPr>
        </p:nvSpPr>
        <p:spPr/>
        <p:txBody>
          <a:bodyPr>
            <a:normAutofit/>
          </a:bodyPr>
          <a:lstStyle/>
          <a:p>
            <a:r>
              <a:rPr lang="en-US" b="1" dirty="0">
                <a:solidFill>
                  <a:srgbClr val="002060"/>
                </a:solidFill>
                <a:latin typeface="Arial Rounded MT Bold" panose="020F0704030504030204" pitchFamily="34" charset="0"/>
              </a:rPr>
              <a:t>BR 1-085 on Pyles Ford </a:t>
            </a:r>
            <a:r>
              <a:rPr lang="en-US" b="1" dirty="0">
                <a:solidFill>
                  <a:srgbClr val="002060"/>
                </a:solidFill>
                <a:effectLst>
                  <a:outerShdw blurRad="50800" dist="50800" dir="5400000" algn="ctr" rotWithShape="0">
                    <a:schemeClr val="bg1"/>
                  </a:outerShdw>
                </a:effectLst>
                <a:latin typeface="Arial Rounded MT Bold" panose="020F0704030504030204" pitchFamily="34" charset="0"/>
              </a:rPr>
              <a:t>Road</a:t>
            </a:r>
          </a:p>
        </p:txBody>
      </p:sp>
      <p:pic>
        <p:nvPicPr>
          <p:cNvPr id="16" name="Content Placeholder 15" descr="A picture containing tree, outdoor, plant, forest&#10;&#10;Description automatically generated">
            <a:extLst>
              <a:ext uri="{FF2B5EF4-FFF2-40B4-BE49-F238E27FC236}">
                <a16:creationId xmlns:a16="http://schemas.microsoft.com/office/drawing/2014/main" id="{E3738D74-F22D-49B9-8390-888A8DAE39E5}"/>
              </a:ext>
            </a:extLst>
          </p:cNvPr>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rot="5400000">
            <a:off x="5087938" y="2048255"/>
            <a:ext cx="5215011" cy="3910862"/>
          </a:xfrm>
        </p:spPr>
      </p:pic>
      <p:sp>
        <p:nvSpPr>
          <p:cNvPr id="7" name="Content Placeholder 6">
            <a:extLst>
              <a:ext uri="{FF2B5EF4-FFF2-40B4-BE49-F238E27FC236}">
                <a16:creationId xmlns:a16="http://schemas.microsoft.com/office/drawing/2014/main" id="{A44FBF43-D8B9-40A2-A780-88A8F48AD45F}"/>
              </a:ext>
            </a:extLst>
          </p:cNvPr>
          <p:cNvSpPr>
            <a:spLocks noGrp="1"/>
          </p:cNvSpPr>
          <p:nvPr>
            <p:ph sz="half" idx="2"/>
          </p:nvPr>
        </p:nvSpPr>
        <p:spPr>
          <a:xfrm>
            <a:off x="551055" y="1930400"/>
            <a:ext cx="3577600" cy="3304117"/>
          </a:xfrm>
        </p:spPr>
        <p:txBody>
          <a:bodyPr>
            <a:normAutofit/>
          </a:bodyPr>
          <a:lstStyle/>
          <a:p>
            <a:r>
              <a:rPr lang="en-US" dirty="0">
                <a:solidFill>
                  <a:srgbClr val="002060"/>
                </a:solidFill>
                <a:latin typeface="Arial Rounded MT Bold" panose="020F0704030504030204" pitchFamily="34" charset="0"/>
              </a:rPr>
              <a:t>Pyles Ford Road is the home to the only triangle bridge in Delaware.</a:t>
            </a:r>
          </a:p>
          <a:p>
            <a:r>
              <a:rPr lang="en-US" dirty="0">
                <a:solidFill>
                  <a:srgbClr val="002060"/>
                </a:solidFill>
                <a:latin typeface="Arial Rounded MT Bold" panose="020F0704030504030204" pitchFamily="34" charset="0"/>
              </a:rPr>
              <a:t>The condition of this bridge became critical and had to be addressed.</a:t>
            </a:r>
          </a:p>
        </p:txBody>
      </p:sp>
    </p:spTree>
    <p:extLst>
      <p:ext uri="{BB962C8B-B14F-4D97-AF65-F5344CB8AC3E}">
        <p14:creationId xmlns:p14="http://schemas.microsoft.com/office/powerpoint/2010/main" val="31450901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CAEEEBD-779B-4609-A737-4BEFD64744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2" name="Straight Connector 11">
              <a:extLst>
                <a:ext uri="{FF2B5EF4-FFF2-40B4-BE49-F238E27FC236}">
                  <a16:creationId xmlns:a16="http://schemas.microsoft.com/office/drawing/2014/main" id="{9F865128-9162-4A93-BA38-3EDA100D050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97FAD7EB-2975-48FE-9C11-06D44B0DB02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8F958341-3D13-40CF-B851-BBFE57BD4E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E52E91BF-6028-4758-83D2-479E08BC69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a16="http://schemas.microsoft.com/office/drawing/2014/main" id="{BB6FFE21-EADD-48B3-B3A3-7D6CEBD0A0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7">
              <a:extLst>
                <a:ext uri="{FF2B5EF4-FFF2-40B4-BE49-F238E27FC236}">
                  <a16:creationId xmlns:a16="http://schemas.microsoft.com/office/drawing/2014/main" id="{1DC66C91-0E5F-44BB-A970-EBE30BD37F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8">
              <a:extLst>
                <a:ext uri="{FF2B5EF4-FFF2-40B4-BE49-F238E27FC236}">
                  <a16:creationId xmlns:a16="http://schemas.microsoft.com/office/drawing/2014/main" id="{B94AAD67-2A87-45F4-89D1-050773C994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9">
              <a:extLst>
                <a:ext uri="{FF2B5EF4-FFF2-40B4-BE49-F238E27FC236}">
                  <a16:creationId xmlns:a16="http://schemas.microsoft.com/office/drawing/2014/main" id="{7051A6E4-D760-437F-8BB3-F99D4A20F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2A6C2BC1-D612-48ED-923C-0F0024DB06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3EC7FFC4-633F-4F2A-AB36-3D953B16B6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3" name="Rectangle 22">
            <a:extLst>
              <a:ext uri="{FF2B5EF4-FFF2-40B4-BE49-F238E27FC236}">
                <a16:creationId xmlns:a16="http://schemas.microsoft.com/office/drawing/2014/main" id="{8E2EB503-A017-4457-A105-53638C97D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66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pic>
        <p:nvPicPr>
          <p:cNvPr id="6" name="Picture 5">
            <a:extLst>
              <a:ext uri="{FF2B5EF4-FFF2-40B4-BE49-F238E27FC236}">
                <a16:creationId xmlns:a16="http://schemas.microsoft.com/office/drawing/2014/main" id="{0B965BC0-EDDE-46F9-A4E9-17D040F05F42}"/>
              </a:ext>
            </a:extLst>
          </p:cNvPr>
          <p:cNvPicPr>
            <a:picLocks noChangeAspect="1"/>
          </p:cNvPicPr>
          <p:nvPr/>
        </p:nvPicPr>
        <p:blipFill rotWithShape="1">
          <a:blip r:embed="rId2">
            <a:alphaModFix amt="40000"/>
            <a:extLst>
              <a:ext uri="{28A0092B-C50C-407E-A947-70E740481C1C}">
                <a14:useLocalDpi xmlns:a14="http://schemas.microsoft.com/office/drawing/2010/main" val="0"/>
              </a:ext>
            </a:extLst>
          </a:blip>
          <a:srcRect l="16622" r="41127" b="-1"/>
          <a:stretch/>
        </p:blipFill>
        <p:spPr>
          <a:xfrm rot="5400000">
            <a:off x="2661179" y="-2661180"/>
            <a:ext cx="6866465" cy="12188824"/>
          </a:xfrm>
          <a:prstGeom prst="rect">
            <a:avLst/>
          </a:prstGeom>
        </p:spPr>
      </p:pic>
      <p:sp>
        <p:nvSpPr>
          <p:cNvPr id="2" name="Title 1">
            <a:extLst>
              <a:ext uri="{FF2B5EF4-FFF2-40B4-BE49-F238E27FC236}">
                <a16:creationId xmlns:a16="http://schemas.microsoft.com/office/drawing/2014/main" id="{45320511-612E-4D7E-97E5-C17551A85789}"/>
              </a:ext>
            </a:extLst>
          </p:cNvPr>
          <p:cNvSpPr>
            <a:spLocks noGrp="1"/>
          </p:cNvSpPr>
          <p:nvPr>
            <p:ph type="title"/>
          </p:nvPr>
        </p:nvSpPr>
        <p:spPr>
          <a:xfrm>
            <a:off x="677334" y="4765972"/>
            <a:ext cx="8596668" cy="1320800"/>
          </a:xfrm>
        </p:spPr>
        <p:txBody>
          <a:bodyPr vert="horz" lIns="91440" tIns="45720" rIns="91440" bIns="45720" rtlCol="0" anchor="ctr">
            <a:normAutofit/>
          </a:bodyPr>
          <a:lstStyle/>
          <a:p>
            <a:pPr>
              <a:lnSpc>
                <a:spcPct val="90000"/>
              </a:lnSpc>
            </a:pPr>
            <a:r>
              <a:rPr lang="en-US" sz="4400" dirty="0">
                <a:solidFill>
                  <a:schemeClr val="tx1"/>
                </a:solidFill>
              </a:rPr>
              <a:t>BR 1-086 on Pyles Ford Road</a:t>
            </a:r>
            <a:br>
              <a:rPr lang="en-US" sz="4400" dirty="0">
                <a:solidFill>
                  <a:schemeClr val="tx1"/>
                </a:solidFill>
              </a:rPr>
            </a:br>
            <a:endParaRPr lang="en-US" sz="4400" dirty="0">
              <a:solidFill>
                <a:schemeClr val="tx1"/>
              </a:solidFill>
            </a:endParaRPr>
          </a:p>
        </p:txBody>
      </p:sp>
      <p:sp>
        <p:nvSpPr>
          <p:cNvPr id="3" name="Content Placeholder 2">
            <a:extLst>
              <a:ext uri="{FF2B5EF4-FFF2-40B4-BE49-F238E27FC236}">
                <a16:creationId xmlns:a16="http://schemas.microsoft.com/office/drawing/2014/main" id="{41C9F51F-B41B-4A21-8DA4-D1B1CA9F87C0}"/>
              </a:ext>
            </a:extLst>
          </p:cNvPr>
          <p:cNvSpPr>
            <a:spLocks noGrp="1"/>
          </p:cNvSpPr>
          <p:nvPr>
            <p:ph sz="half" idx="1"/>
          </p:nvPr>
        </p:nvSpPr>
        <p:spPr>
          <a:xfrm>
            <a:off x="677334" y="1389160"/>
            <a:ext cx="6192949" cy="3285067"/>
          </a:xfrm>
        </p:spPr>
        <p:txBody>
          <a:bodyPr vert="horz" lIns="91440" tIns="45720" rIns="91440" bIns="45720" rtlCol="0" anchor="ctr">
            <a:normAutofit/>
          </a:bodyPr>
          <a:lstStyle/>
          <a:p>
            <a:r>
              <a:rPr lang="en-US" dirty="0"/>
              <a:t>Tight, vegetated site conditions.</a:t>
            </a:r>
          </a:p>
        </p:txBody>
      </p:sp>
      <p:pic>
        <p:nvPicPr>
          <p:cNvPr id="5" name="Content Placeholder 19" descr="A picture containing nature, tree, plant&#10;&#10;Description automatically generated">
            <a:extLst>
              <a:ext uri="{FF2B5EF4-FFF2-40B4-BE49-F238E27FC236}">
                <a16:creationId xmlns:a16="http://schemas.microsoft.com/office/drawing/2014/main" id="{D9058ACC-F24F-4849-B3A4-C4D442615F8D}"/>
              </a:ext>
            </a:extLst>
          </p:cNvPr>
          <p:cNvPicPr>
            <a:picLocks noChangeAspect="1"/>
          </p:cNvPicPr>
          <p:nvPr/>
        </p:nvPicPr>
        <p:blipFill rotWithShape="1">
          <a:blip r:embed="rId3">
            <a:extLst>
              <a:ext uri="{28A0092B-C50C-407E-A947-70E740481C1C}">
                <a14:useLocalDpi xmlns:a14="http://schemas.microsoft.com/office/drawing/2010/main" val="0"/>
              </a:ext>
            </a:extLst>
          </a:blip>
          <a:srcRect l="2372" r="36198" b="-3"/>
          <a:stretch/>
        </p:blipFill>
        <p:spPr>
          <a:xfrm rot="5400000">
            <a:off x="8345020" y="408347"/>
            <a:ext cx="3285067" cy="4010830"/>
          </a:xfrm>
          <a:prstGeom prst="rect">
            <a:avLst/>
          </a:prstGeom>
        </p:spPr>
      </p:pic>
    </p:spTree>
    <p:extLst>
      <p:ext uri="{BB962C8B-B14F-4D97-AF65-F5344CB8AC3E}">
        <p14:creationId xmlns:p14="http://schemas.microsoft.com/office/powerpoint/2010/main" val="3451366187"/>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4815A7B4-532E-48C9-AC24-D78ACF3339D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15" name="Freeform 14">
              <a:extLst>
                <a:ext uri="{FF2B5EF4-FFF2-40B4-BE49-F238E27FC236}">
                  <a16:creationId xmlns:a16="http://schemas.microsoft.com/office/drawing/2014/main" id="{D40109F4-CE5C-45F4-856E-F3F69C9FD4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6" name="Straight Connector 15">
              <a:extLst>
                <a:ext uri="{FF2B5EF4-FFF2-40B4-BE49-F238E27FC236}">
                  <a16:creationId xmlns:a16="http://schemas.microsoft.com/office/drawing/2014/main" id="{3CBAA4DE-3D7B-460B-AE98-D9F9990C0B6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7BF1ED3E-4F80-4AF6-A41B-44F53DDE610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8" name="Rectangle 23">
              <a:extLst>
                <a:ext uri="{FF2B5EF4-FFF2-40B4-BE49-F238E27FC236}">
                  <a16:creationId xmlns:a16="http://schemas.microsoft.com/office/drawing/2014/main" id="{C0B2D747-3E31-45C5-9A98-A9710A585F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5">
              <a:extLst>
                <a:ext uri="{FF2B5EF4-FFF2-40B4-BE49-F238E27FC236}">
                  <a16:creationId xmlns:a16="http://schemas.microsoft.com/office/drawing/2014/main" id="{A15FD4BA-3020-462D-8BE8-B3A65B8E49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A304284A-7318-4DD5-898C-2F6B23C778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7">
              <a:extLst>
                <a:ext uri="{FF2B5EF4-FFF2-40B4-BE49-F238E27FC236}">
                  <a16:creationId xmlns:a16="http://schemas.microsoft.com/office/drawing/2014/main" id="{9DF48E66-B635-4509-B115-E0987C014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8">
              <a:extLst>
                <a:ext uri="{FF2B5EF4-FFF2-40B4-BE49-F238E27FC236}">
                  <a16:creationId xmlns:a16="http://schemas.microsoft.com/office/drawing/2014/main" id="{E3B96D94-5F5A-4F4C-810C-917BF4D266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9">
              <a:extLst>
                <a:ext uri="{FF2B5EF4-FFF2-40B4-BE49-F238E27FC236}">
                  <a16:creationId xmlns:a16="http://schemas.microsoft.com/office/drawing/2014/main" id="{7F3782D6-BFF8-4389-9D39-A023ADAA92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ECE162D4-FCAE-441B-B5E9-C91DE62124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 name="Title 1">
            <a:extLst>
              <a:ext uri="{FF2B5EF4-FFF2-40B4-BE49-F238E27FC236}">
                <a16:creationId xmlns:a16="http://schemas.microsoft.com/office/drawing/2014/main" id="{06D78C4A-16A0-464B-8D87-420BF089D85B}"/>
              </a:ext>
            </a:extLst>
          </p:cNvPr>
          <p:cNvSpPr txBox="1">
            <a:spLocks/>
          </p:cNvSpPr>
          <p:nvPr/>
        </p:nvSpPr>
        <p:spPr>
          <a:xfrm>
            <a:off x="6655739" y="1216726"/>
            <a:ext cx="3497565" cy="3002662"/>
          </a:xfrm>
          <a:prstGeom prst="rect">
            <a:avLst/>
          </a:prstGeom>
        </p:spPr>
        <p:txBody>
          <a:bodyPr vert="horz" lIns="91440" tIns="45720" rIns="91440" bIns="45720" rtlCol="0" anchor="b">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Aft>
                <a:spcPts val="600"/>
              </a:spcAft>
            </a:pPr>
            <a:r>
              <a:rPr lang="en-US" sz="4400" dirty="0">
                <a:solidFill>
                  <a:srgbClr val="002060"/>
                </a:solidFill>
                <a:latin typeface="Arial Rounded MT Bold" panose="020F0704030504030204" pitchFamily="34" charset="0"/>
              </a:rPr>
              <a:t>Quote for the day!</a:t>
            </a:r>
          </a:p>
        </p:txBody>
      </p:sp>
      <p:sp>
        <p:nvSpPr>
          <p:cNvPr id="26" name="Isosceles Triangle 25">
            <a:extLst>
              <a:ext uri="{FF2B5EF4-FFF2-40B4-BE49-F238E27FC236}">
                <a16:creationId xmlns:a16="http://schemas.microsoft.com/office/drawing/2014/main" id="{F6E918B1-FA59-42EF-8A8E-B0F3D1E540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9" name="Picture 8">
            <a:extLst>
              <a:ext uri="{FF2B5EF4-FFF2-40B4-BE49-F238E27FC236}">
                <a16:creationId xmlns:a16="http://schemas.microsoft.com/office/drawing/2014/main" id="{F88C8C91-DB27-41D6-B4ED-4BDC213730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8603" y="1596242"/>
            <a:ext cx="5458618" cy="4093963"/>
          </a:xfrm>
          <a:prstGeom prst="rect">
            <a:avLst/>
          </a:prstGeom>
        </p:spPr>
      </p:pic>
    </p:spTree>
    <p:extLst>
      <p:ext uri="{BB962C8B-B14F-4D97-AF65-F5344CB8AC3E}">
        <p14:creationId xmlns:p14="http://schemas.microsoft.com/office/powerpoint/2010/main" val="37902817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2" name="Group 70">
            <a:extLst>
              <a:ext uri="{FF2B5EF4-FFF2-40B4-BE49-F238E27FC236}">
                <a16:creationId xmlns:a16="http://schemas.microsoft.com/office/drawing/2014/main" id="{E4951899-B99C-47AB-9C7C-16264D7A14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72" name="Straight Connector 71">
              <a:extLst>
                <a:ext uri="{FF2B5EF4-FFF2-40B4-BE49-F238E27FC236}">
                  <a16:creationId xmlns:a16="http://schemas.microsoft.com/office/drawing/2014/main" id="{B94D217E-92A1-48B2-B6BF-8B6A35AF9DD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69582FD9-95AB-4339-8A07-BAD420BE10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74" name="Rectangle 23">
              <a:extLst>
                <a:ext uri="{FF2B5EF4-FFF2-40B4-BE49-F238E27FC236}">
                  <a16:creationId xmlns:a16="http://schemas.microsoft.com/office/drawing/2014/main" id="{6778DC79-DE09-4F89-81B1-275C542D7F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25">
              <a:extLst>
                <a:ext uri="{FF2B5EF4-FFF2-40B4-BE49-F238E27FC236}">
                  <a16:creationId xmlns:a16="http://schemas.microsoft.com/office/drawing/2014/main" id="{EAEC370A-1F34-4D8E-B065-81F6F568A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Isosceles Triangle 75">
              <a:extLst>
                <a:ext uri="{FF2B5EF4-FFF2-40B4-BE49-F238E27FC236}">
                  <a16:creationId xmlns:a16="http://schemas.microsoft.com/office/drawing/2014/main" id="{A816EDF3-D9EE-488C-AFDC-022381513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27">
              <a:extLst>
                <a:ext uri="{FF2B5EF4-FFF2-40B4-BE49-F238E27FC236}">
                  <a16:creationId xmlns:a16="http://schemas.microsoft.com/office/drawing/2014/main" id="{E8330BD4-97D9-4D24-815A-0E557B04F9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8" name="Rectangle 28">
              <a:extLst>
                <a:ext uri="{FF2B5EF4-FFF2-40B4-BE49-F238E27FC236}">
                  <a16:creationId xmlns:a16="http://schemas.microsoft.com/office/drawing/2014/main" id="{EA8EDE67-BAC0-478C-99D9-BBC5AD5320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29">
              <a:extLst>
                <a:ext uri="{FF2B5EF4-FFF2-40B4-BE49-F238E27FC236}">
                  <a16:creationId xmlns:a16="http://schemas.microsoft.com/office/drawing/2014/main" id="{33DFB3F3-2523-4F1F-BC2B-B97C172F2C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0" name="Isosceles Triangle 79">
              <a:extLst>
                <a:ext uri="{FF2B5EF4-FFF2-40B4-BE49-F238E27FC236}">
                  <a16:creationId xmlns:a16="http://schemas.microsoft.com/office/drawing/2014/main" id="{5E5660E4-7443-4FCC-AD43-9D1AE972B5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Isosceles Triangle 80">
              <a:extLst>
                <a:ext uri="{FF2B5EF4-FFF2-40B4-BE49-F238E27FC236}">
                  <a16:creationId xmlns:a16="http://schemas.microsoft.com/office/drawing/2014/main" id="{4EDF9C36-B365-4426-85B9-82E0DE187A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FEB02535-DA1C-4086-B105-2FD3F8137970}"/>
              </a:ext>
            </a:extLst>
          </p:cNvPr>
          <p:cNvSpPr>
            <a:spLocks noGrp="1"/>
          </p:cNvSpPr>
          <p:nvPr>
            <p:ph type="title"/>
          </p:nvPr>
        </p:nvSpPr>
        <p:spPr>
          <a:xfrm>
            <a:off x="677334" y="609600"/>
            <a:ext cx="5602579" cy="821635"/>
          </a:xfrm>
        </p:spPr>
        <p:txBody>
          <a:bodyPr vert="horz" lIns="91440" tIns="45720" rIns="91440" bIns="45720" rtlCol="0" anchor="t">
            <a:normAutofit/>
          </a:bodyPr>
          <a:lstStyle/>
          <a:p>
            <a:r>
              <a:rPr lang="en-US" dirty="0"/>
              <a:t>Project Challenges</a:t>
            </a:r>
          </a:p>
        </p:txBody>
      </p:sp>
      <p:sp>
        <p:nvSpPr>
          <p:cNvPr id="4" name="Content Placeholder 3">
            <a:extLst>
              <a:ext uri="{FF2B5EF4-FFF2-40B4-BE49-F238E27FC236}">
                <a16:creationId xmlns:a16="http://schemas.microsoft.com/office/drawing/2014/main" id="{B3B70295-E334-4057-B6FB-6BC72CAF1C7B}"/>
              </a:ext>
            </a:extLst>
          </p:cNvPr>
          <p:cNvSpPr>
            <a:spLocks noGrp="1"/>
          </p:cNvSpPr>
          <p:nvPr>
            <p:ph sz="half" idx="2"/>
          </p:nvPr>
        </p:nvSpPr>
        <p:spPr>
          <a:xfrm>
            <a:off x="6332329" y="1431235"/>
            <a:ext cx="3474717" cy="4965437"/>
          </a:xfrm>
        </p:spPr>
        <p:txBody>
          <a:bodyPr vert="horz" lIns="91440" tIns="45720" rIns="91440" bIns="45720" rtlCol="0">
            <a:normAutofit/>
          </a:bodyPr>
          <a:lstStyle/>
          <a:p>
            <a:pPr>
              <a:lnSpc>
                <a:spcPct val="90000"/>
              </a:lnSpc>
            </a:pPr>
            <a:r>
              <a:rPr lang="en-US" sz="1600" dirty="0">
                <a:solidFill>
                  <a:srgbClr val="002060"/>
                </a:solidFill>
                <a:latin typeface="Arial Rounded MT Bold" panose="020F0704030504030204" pitchFamily="34" charset="0"/>
              </a:rPr>
              <a:t>This project was placed on hold on July 25, 2014.</a:t>
            </a:r>
          </a:p>
          <a:p>
            <a:pPr>
              <a:lnSpc>
                <a:spcPct val="90000"/>
              </a:lnSpc>
            </a:pPr>
            <a:r>
              <a:rPr lang="en-US" sz="1600" dirty="0">
                <a:solidFill>
                  <a:srgbClr val="002060"/>
                </a:solidFill>
                <a:latin typeface="Arial Rounded MT Bold" panose="020F0704030504030204" pitchFamily="34" charset="0"/>
              </a:rPr>
              <a:t>In 2019, the conditions of the bridges became critical and the road was closed.  </a:t>
            </a:r>
          </a:p>
          <a:p>
            <a:pPr>
              <a:lnSpc>
                <a:spcPct val="90000"/>
              </a:lnSpc>
            </a:pPr>
            <a:r>
              <a:rPr lang="en-US" sz="1600" dirty="0">
                <a:solidFill>
                  <a:srgbClr val="002060"/>
                </a:solidFill>
                <a:latin typeface="Arial Rounded MT Bold" panose="020F0704030504030204" pitchFamily="34" charset="0"/>
              </a:rPr>
              <a:t>Our bridge section considered closing the road permanently, but the residents wanted it to be reopened.</a:t>
            </a:r>
          </a:p>
          <a:p>
            <a:pPr>
              <a:lnSpc>
                <a:spcPct val="90000"/>
              </a:lnSpc>
            </a:pPr>
            <a:r>
              <a:rPr lang="en-US" sz="1600" dirty="0">
                <a:solidFill>
                  <a:srgbClr val="002060"/>
                </a:solidFill>
                <a:latin typeface="Arial Rounded MT Bold" panose="020F0704030504030204" pitchFamily="34" charset="0"/>
              </a:rPr>
              <a:t>Replacing the culverts presented some challenges. </a:t>
            </a:r>
          </a:p>
          <a:p>
            <a:pPr lvl="1">
              <a:lnSpc>
                <a:spcPct val="90000"/>
              </a:lnSpc>
            </a:pPr>
            <a:r>
              <a:rPr lang="en-US" dirty="0">
                <a:solidFill>
                  <a:srgbClr val="002060"/>
                </a:solidFill>
                <a:latin typeface="Arial Rounded MT Bold" panose="020F0704030504030204" pitchFamily="34" charset="0"/>
              </a:rPr>
              <a:t>Wetlands</a:t>
            </a:r>
          </a:p>
          <a:p>
            <a:pPr lvl="1">
              <a:lnSpc>
                <a:spcPct val="90000"/>
              </a:lnSpc>
            </a:pPr>
            <a:r>
              <a:rPr lang="en-US" dirty="0">
                <a:solidFill>
                  <a:srgbClr val="002060"/>
                </a:solidFill>
                <a:latin typeface="Arial Rounded MT Bold" panose="020F0704030504030204" pitchFamily="34" charset="0"/>
              </a:rPr>
              <a:t>Historical Triangle Bridge</a:t>
            </a:r>
          </a:p>
          <a:p>
            <a:pPr lvl="1">
              <a:lnSpc>
                <a:spcPct val="90000"/>
              </a:lnSpc>
            </a:pPr>
            <a:r>
              <a:rPr lang="en-US" dirty="0">
                <a:solidFill>
                  <a:srgbClr val="002060"/>
                </a:solidFill>
                <a:latin typeface="Arial Rounded MT Bold" panose="020F0704030504030204" pitchFamily="34" charset="0"/>
              </a:rPr>
              <a:t>The Infamous Bog Turtle</a:t>
            </a:r>
          </a:p>
          <a:p>
            <a:pPr>
              <a:lnSpc>
                <a:spcPct val="90000"/>
              </a:lnSpc>
            </a:pPr>
            <a:endParaRPr lang="en-US" sz="1100" dirty="0">
              <a:latin typeface="Arial Rounded MT Bold" panose="020F0704030504030204" pitchFamily="34" charset="0"/>
            </a:endParaRPr>
          </a:p>
        </p:txBody>
      </p:sp>
      <p:pic>
        <p:nvPicPr>
          <p:cNvPr id="2050" name="Picture 2" descr="Image result for bog turtle image">
            <a:extLst>
              <a:ext uri="{FF2B5EF4-FFF2-40B4-BE49-F238E27FC236}">
                <a16:creationId xmlns:a16="http://schemas.microsoft.com/office/drawing/2014/main" id="{327FE666-2773-4C34-A2AE-6B136164C691}"/>
              </a:ext>
            </a:extLst>
          </p:cNvPr>
          <p:cNvPicPr>
            <a:picLocks noGrp="1" noChangeAspect="1" noChangeArrowheads="1"/>
          </p:cNvPicPr>
          <p:nvPr>
            <p:ph sz="quarter" idx="4"/>
          </p:nvPr>
        </p:nvPicPr>
        <p:blipFill rotWithShape="1">
          <a:blip r:embed="rId2">
            <a:extLst>
              <a:ext uri="{28A0092B-C50C-407E-A947-70E740481C1C}">
                <a14:useLocalDpi xmlns:a14="http://schemas.microsoft.com/office/drawing/2010/main" val="0"/>
              </a:ext>
            </a:extLst>
          </a:blip>
          <a:srcRect l="1522" r="5517"/>
          <a:stretch/>
        </p:blipFill>
        <p:spPr bwMode="auto">
          <a:xfrm>
            <a:off x="571645" y="1740231"/>
            <a:ext cx="5423429" cy="3882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79830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292FB-8617-4396-AD59-71F5CBF7B9C1}"/>
              </a:ext>
            </a:extLst>
          </p:cNvPr>
          <p:cNvSpPr>
            <a:spLocks noGrp="1"/>
          </p:cNvSpPr>
          <p:nvPr>
            <p:ph type="title"/>
          </p:nvPr>
        </p:nvSpPr>
        <p:spPr>
          <a:xfrm>
            <a:off x="677334" y="609600"/>
            <a:ext cx="5755364" cy="687572"/>
          </a:xfrm>
        </p:spPr>
        <p:txBody>
          <a:bodyPr/>
          <a:lstStyle/>
          <a:p>
            <a:r>
              <a:rPr lang="en-US" dirty="0">
                <a:solidFill>
                  <a:srgbClr val="002060"/>
                </a:solidFill>
                <a:latin typeface="Arial Rounded MT Bold" panose="020F0704030504030204" pitchFamily="34" charset="0"/>
              </a:rPr>
              <a:t>Aerial Utility Relocations</a:t>
            </a:r>
          </a:p>
        </p:txBody>
      </p:sp>
      <p:sp>
        <p:nvSpPr>
          <p:cNvPr id="4" name="Content Placeholder 3">
            <a:extLst>
              <a:ext uri="{FF2B5EF4-FFF2-40B4-BE49-F238E27FC236}">
                <a16:creationId xmlns:a16="http://schemas.microsoft.com/office/drawing/2014/main" id="{835A03A2-0B2E-41C6-B083-7E7732EA5506}"/>
              </a:ext>
            </a:extLst>
          </p:cNvPr>
          <p:cNvSpPr>
            <a:spLocks noGrp="1"/>
          </p:cNvSpPr>
          <p:nvPr>
            <p:ph sz="half" idx="2"/>
          </p:nvPr>
        </p:nvSpPr>
        <p:spPr>
          <a:xfrm>
            <a:off x="449057" y="1391467"/>
            <a:ext cx="4185623" cy="4957010"/>
          </a:xfrm>
        </p:spPr>
        <p:txBody>
          <a:bodyPr>
            <a:normAutofit/>
          </a:bodyPr>
          <a:lstStyle/>
          <a:p>
            <a:r>
              <a:rPr lang="en-US" sz="1600" dirty="0">
                <a:solidFill>
                  <a:srgbClr val="002060"/>
                </a:solidFill>
                <a:latin typeface="Arial Rounded MT Bold" panose="020F0704030504030204" pitchFamily="34" charset="0"/>
              </a:rPr>
              <a:t>Aerial utilities only</a:t>
            </a:r>
          </a:p>
          <a:p>
            <a:r>
              <a:rPr lang="en-US" sz="1600" dirty="0">
                <a:solidFill>
                  <a:srgbClr val="002060"/>
                </a:solidFill>
                <a:latin typeface="Arial Rounded MT Bold" panose="020F0704030504030204" pitchFamily="34" charset="0"/>
              </a:rPr>
              <a:t>All agreed to relocate their facilities in the fall of 2020 while the road was closed.</a:t>
            </a:r>
          </a:p>
          <a:p>
            <a:r>
              <a:rPr lang="en-US" sz="1600" dirty="0">
                <a:solidFill>
                  <a:srgbClr val="002060"/>
                </a:solidFill>
                <a:latin typeface="Arial Rounded MT Bold" panose="020F0704030504030204" pitchFamily="34" charset="0"/>
              </a:rPr>
              <a:t>DelDOT’s Roadside Control used  their open-end contractor to perform the required clearing. </a:t>
            </a:r>
          </a:p>
          <a:p>
            <a:r>
              <a:rPr lang="en-US" sz="1600" dirty="0">
                <a:solidFill>
                  <a:srgbClr val="002060"/>
                </a:solidFill>
                <a:latin typeface="Arial Rounded MT Bold" panose="020F0704030504030204" pitchFamily="34" charset="0"/>
              </a:rPr>
              <a:t>Delmarva Power began their relocations on September 28, 2020 and completed October 7, 2020.</a:t>
            </a:r>
          </a:p>
          <a:p>
            <a:r>
              <a:rPr lang="en-US" sz="1600" dirty="0">
                <a:solidFill>
                  <a:srgbClr val="002060"/>
                </a:solidFill>
                <a:latin typeface="Arial Rounded MT Bold" panose="020F0704030504030204" pitchFamily="34" charset="0"/>
              </a:rPr>
              <a:t>Comcast began on October 12, 2020 and completed on October 14, 2020.</a:t>
            </a:r>
          </a:p>
          <a:p>
            <a:r>
              <a:rPr lang="en-US" sz="1600" dirty="0">
                <a:solidFill>
                  <a:srgbClr val="002060"/>
                </a:solidFill>
                <a:latin typeface="Arial Rounded MT Bold" panose="020F0704030504030204" pitchFamily="34" charset="0"/>
              </a:rPr>
              <a:t>Verizon began on October 19, 2020 and completed on October 27, 2020</a:t>
            </a:r>
          </a:p>
          <a:p>
            <a:endParaRPr lang="en-US" dirty="0"/>
          </a:p>
          <a:p>
            <a:endParaRPr lang="en-US" dirty="0"/>
          </a:p>
        </p:txBody>
      </p:sp>
      <p:sp>
        <p:nvSpPr>
          <p:cNvPr id="6" name="Content Placeholder 5">
            <a:extLst>
              <a:ext uri="{FF2B5EF4-FFF2-40B4-BE49-F238E27FC236}">
                <a16:creationId xmlns:a16="http://schemas.microsoft.com/office/drawing/2014/main" id="{20CF396D-FA80-4156-96BE-F856BFA5EA5B}"/>
              </a:ext>
            </a:extLst>
          </p:cNvPr>
          <p:cNvSpPr>
            <a:spLocks noGrp="1"/>
          </p:cNvSpPr>
          <p:nvPr>
            <p:ph sz="quarter" idx="4"/>
          </p:nvPr>
        </p:nvSpPr>
        <p:spPr>
          <a:xfrm>
            <a:off x="5296932" y="1776941"/>
            <a:ext cx="4185617" cy="3304117"/>
          </a:xfrm>
        </p:spPr>
        <p:txBody>
          <a:bodyPr>
            <a:normAutofit/>
          </a:bodyPr>
          <a:lstStyle/>
          <a:p>
            <a:r>
              <a:rPr lang="en-US" sz="1600" dirty="0">
                <a:solidFill>
                  <a:srgbClr val="002060"/>
                </a:solidFill>
                <a:latin typeface="Arial Rounded MT Bold" panose="020F0704030504030204" pitchFamily="34" charset="0"/>
              </a:rPr>
              <a:t>All utility work was completed quicker than the 60 days as originally estimated. </a:t>
            </a:r>
          </a:p>
          <a:p>
            <a:r>
              <a:rPr lang="en-US" sz="1600" dirty="0">
                <a:solidFill>
                  <a:srgbClr val="002060"/>
                </a:solidFill>
                <a:latin typeface="Arial Rounded MT Bold" panose="020F0704030504030204" pitchFamily="34" charset="0"/>
              </a:rPr>
              <a:t>Many thanks to Angel Collazo (DP-E), Kevin Lane (DP-E Constr.), Darren Marsteller (Comcast/Americomm), Joe Keenan (Verizon), and Kevin Haynesworth (Verizon).</a:t>
            </a:r>
          </a:p>
        </p:txBody>
      </p:sp>
      <p:pic>
        <p:nvPicPr>
          <p:cNvPr id="7" name="Picture 6">
            <a:extLst>
              <a:ext uri="{FF2B5EF4-FFF2-40B4-BE49-F238E27FC236}">
                <a16:creationId xmlns:a16="http://schemas.microsoft.com/office/drawing/2014/main" id="{E87DAF3E-8D9D-4D04-B128-78B5DBE8B3E6}"/>
              </a:ext>
            </a:extLst>
          </p:cNvPr>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296932" y="5246812"/>
            <a:ext cx="3827443" cy="838835"/>
          </a:xfrm>
          <a:prstGeom prst="rect">
            <a:avLst/>
          </a:prstGeom>
        </p:spPr>
      </p:pic>
    </p:spTree>
    <p:extLst>
      <p:ext uri="{BB962C8B-B14F-4D97-AF65-F5344CB8AC3E}">
        <p14:creationId xmlns:p14="http://schemas.microsoft.com/office/powerpoint/2010/main" val="42325615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6099D-AB3D-4264-AFE0-8101414968A6}"/>
              </a:ext>
            </a:extLst>
          </p:cNvPr>
          <p:cNvSpPr>
            <a:spLocks noGrp="1"/>
          </p:cNvSpPr>
          <p:nvPr>
            <p:ph type="title"/>
          </p:nvPr>
        </p:nvSpPr>
        <p:spPr>
          <a:xfrm>
            <a:off x="1881665" y="333990"/>
            <a:ext cx="6122620" cy="676940"/>
          </a:xfrm>
        </p:spPr>
        <p:txBody>
          <a:bodyPr/>
          <a:lstStyle/>
          <a:p>
            <a:r>
              <a:rPr lang="en-US" dirty="0">
                <a:solidFill>
                  <a:srgbClr val="002060"/>
                </a:solidFill>
              </a:rPr>
              <a:t>Construction of the Culverts</a:t>
            </a:r>
          </a:p>
        </p:txBody>
      </p:sp>
      <p:sp>
        <p:nvSpPr>
          <p:cNvPr id="3" name="Text Placeholder 2">
            <a:extLst>
              <a:ext uri="{FF2B5EF4-FFF2-40B4-BE49-F238E27FC236}">
                <a16:creationId xmlns:a16="http://schemas.microsoft.com/office/drawing/2014/main" id="{4A107C19-AB9E-43C5-99D5-EC6666D5BB32}"/>
              </a:ext>
            </a:extLst>
          </p:cNvPr>
          <p:cNvSpPr>
            <a:spLocks noGrp="1"/>
          </p:cNvSpPr>
          <p:nvPr>
            <p:ph type="body" idx="1"/>
          </p:nvPr>
        </p:nvSpPr>
        <p:spPr>
          <a:xfrm>
            <a:off x="2510582" y="6049781"/>
            <a:ext cx="6122620" cy="576262"/>
          </a:xfrm>
        </p:spPr>
        <p:txBody>
          <a:bodyPr/>
          <a:lstStyle/>
          <a:p>
            <a:r>
              <a:rPr lang="en-US" dirty="0">
                <a:solidFill>
                  <a:srgbClr val="002060"/>
                </a:solidFill>
                <a:latin typeface="Arial Rounded MT Bold" panose="020F0704030504030204" pitchFamily="34" charset="0"/>
              </a:rPr>
              <a:t>Thank you again for all your help Kevin!</a:t>
            </a:r>
          </a:p>
        </p:txBody>
      </p:sp>
      <p:sp>
        <p:nvSpPr>
          <p:cNvPr id="4" name="Content Placeholder 3">
            <a:extLst>
              <a:ext uri="{FF2B5EF4-FFF2-40B4-BE49-F238E27FC236}">
                <a16:creationId xmlns:a16="http://schemas.microsoft.com/office/drawing/2014/main" id="{293655A9-A0E1-41F0-A4C8-63367B34C3EA}"/>
              </a:ext>
            </a:extLst>
          </p:cNvPr>
          <p:cNvSpPr>
            <a:spLocks noGrp="1"/>
          </p:cNvSpPr>
          <p:nvPr>
            <p:ph sz="half" idx="2"/>
          </p:nvPr>
        </p:nvSpPr>
        <p:spPr>
          <a:xfrm>
            <a:off x="272179" y="1376873"/>
            <a:ext cx="3619597" cy="3986864"/>
          </a:xfrm>
        </p:spPr>
        <p:txBody>
          <a:bodyPr>
            <a:normAutofit fontScale="85000" lnSpcReduction="20000"/>
          </a:bodyPr>
          <a:lstStyle/>
          <a:p>
            <a:r>
              <a:rPr lang="en-US" sz="1900" dirty="0">
                <a:solidFill>
                  <a:srgbClr val="002060"/>
                </a:solidFill>
                <a:latin typeface="Arial Rounded MT Bold" panose="020F0704030504030204" pitchFamily="34" charset="0"/>
              </a:rPr>
              <a:t>Currently the culverts are under construction.  </a:t>
            </a:r>
          </a:p>
          <a:p>
            <a:r>
              <a:rPr lang="en-US" sz="1900" dirty="0">
                <a:solidFill>
                  <a:srgbClr val="002060"/>
                </a:solidFill>
                <a:latin typeface="Arial Rounded MT Bold" panose="020F0704030504030204" pitchFamily="34" charset="0"/>
              </a:rPr>
              <a:t>As always, things happen.</a:t>
            </a:r>
          </a:p>
          <a:p>
            <a:r>
              <a:rPr lang="en-US" sz="1900" dirty="0">
                <a:solidFill>
                  <a:srgbClr val="002060"/>
                </a:solidFill>
                <a:latin typeface="Arial Rounded MT Bold" panose="020F0704030504030204" pitchFamily="34" charset="0"/>
              </a:rPr>
              <a:t>February 11, 2021, DelDOT’s Area Engineer, Raj Sinha, contacted DPL’s Kevin Lane concerning a guypole that was almost in a “state of falling over.”</a:t>
            </a:r>
          </a:p>
          <a:p>
            <a:r>
              <a:rPr lang="en-US" sz="1900" dirty="0">
                <a:solidFill>
                  <a:srgbClr val="002060"/>
                </a:solidFill>
                <a:latin typeface="Arial Rounded MT Bold" panose="020F0704030504030204" pitchFamily="34" charset="0"/>
              </a:rPr>
              <a:t>Kevin responded quickly and arrived that day to find DelDOT’s contractor had equipment blocking access.  </a:t>
            </a:r>
          </a:p>
          <a:p>
            <a:r>
              <a:rPr lang="en-US" sz="1900" dirty="0">
                <a:solidFill>
                  <a:srgbClr val="002060"/>
                </a:solidFill>
                <a:latin typeface="Arial Rounded MT Bold" panose="020F0704030504030204" pitchFamily="34" charset="0"/>
              </a:rPr>
              <a:t>Though the Delmarva Crews left, they returned the next day to secure the pole.</a:t>
            </a:r>
          </a:p>
          <a:p>
            <a:endParaRPr lang="en-US" dirty="0"/>
          </a:p>
        </p:txBody>
      </p:sp>
      <p:pic>
        <p:nvPicPr>
          <p:cNvPr id="9" name="Picture 8" descr="Image">
            <a:extLst>
              <a:ext uri="{FF2B5EF4-FFF2-40B4-BE49-F238E27FC236}">
                <a16:creationId xmlns:a16="http://schemas.microsoft.com/office/drawing/2014/main" id="{C15B4A28-C82B-456B-AE5B-0978164AB249}"/>
              </a:ext>
            </a:extLst>
          </p:cNvPr>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4361580" y="1208182"/>
            <a:ext cx="5658679" cy="4644347"/>
          </a:xfrm>
          <a:prstGeom prst="rect">
            <a:avLst/>
          </a:prstGeom>
          <a:noFill/>
          <a:ln>
            <a:noFill/>
          </a:ln>
        </p:spPr>
      </p:pic>
    </p:spTree>
    <p:extLst>
      <p:ext uri="{BB962C8B-B14F-4D97-AF65-F5344CB8AC3E}">
        <p14:creationId xmlns:p14="http://schemas.microsoft.com/office/powerpoint/2010/main" val="38286832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3369E-DB6F-4D62-902E-BA956FD78C85}"/>
              </a:ext>
            </a:extLst>
          </p:cNvPr>
          <p:cNvSpPr>
            <a:spLocks noGrp="1"/>
          </p:cNvSpPr>
          <p:nvPr>
            <p:ph type="title"/>
          </p:nvPr>
        </p:nvSpPr>
        <p:spPr>
          <a:xfrm>
            <a:off x="187002" y="172278"/>
            <a:ext cx="11262875" cy="702365"/>
          </a:xfrm>
        </p:spPr>
        <p:txBody>
          <a:bodyPr/>
          <a:lstStyle/>
          <a:p>
            <a:r>
              <a:rPr lang="en-US" dirty="0">
                <a:solidFill>
                  <a:srgbClr val="002060"/>
                </a:solidFill>
                <a:latin typeface="Arial Rounded MT Bold" panose="020F0704030504030204" pitchFamily="34" charset="0"/>
              </a:rPr>
              <a:t>BR 3-150N&amp;S on SR1 over Lewes Rehoboth Canal</a:t>
            </a:r>
          </a:p>
        </p:txBody>
      </p:sp>
      <p:pic>
        <p:nvPicPr>
          <p:cNvPr id="7" name="Content Placeholder 6">
            <a:extLst>
              <a:ext uri="{FF2B5EF4-FFF2-40B4-BE49-F238E27FC236}">
                <a16:creationId xmlns:a16="http://schemas.microsoft.com/office/drawing/2014/main" id="{899C64D0-61C0-475E-A686-AB4F923F815E}"/>
              </a:ext>
            </a:extLst>
          </p:cNvPr>
          <p:cNvPicPr>
            <a:picLocks noGrp="1" noChangeAspect="1"/>
          </p:cNvPicPr>
          <p:nvPr>
            <p:ph sz="half" idx="2"/>
          </p:nvPr>
        </p:nvPicPr>
        <p:blipFill>
          <a:blip r:embed="rId2"/>
          <a:stretch>
            <a:fillRect/>
          </a:stretch>
        </p:blipFill>
        <p:spPr>
          <a:xfrm>
            <a:off x="2273689" y="845526"/>
            <a:ext cx="7089500" cy="4735052"/>
          </a:xfrm>
          <a:prstGeom prst="rect">
            <a:avLst/>
          </a:prstGeom>
        </p:spPr>
      </p:pic>
      <p:sp>
        <p:nvSpPr>
          <p:cNvPr id="6" name="Content Placeholder 5">
            <a:extLst>
              <a:ext uri="{FF2B5EF4-FFF2-40B4-BE49-F238E27FC236}">
                <a16:creationId xmlns:a16="http://schemas.microsoft.com/office/drawing/2014/main" id="{510D1C3E-F2E4-4ACC-B2E6-A412B79C5CAF}"/>
              </a:ext>
            </a:extLst>
          </p:cNvPr>
          <p:cNvSpPr>
            <a:spLocks noGrp="1"/>
          </p:cNvSpPr>
          <p:nvPr>
            <p:ph sz="quarter" idx="4"/>
          </p:nvPr>
        </p:nvSpPr>
        <p:spPr>
          <a:xfrm>
            <a:off x="663022" y="5683756"/>
            <a:ext cx="10005391" cy="1001966"/>
          </a:xfrm>
        </p:spPr>
        <p:txBody>
          <a:bodyPr>
            <a:normAutofit lnSpcReduction="10000"/>
          </a:bodyPr>
          <a:lstStyle/>
          <a:p>
            <a:r>
              <a:rPr lang="en-US" sz="1600" dirty="0">
                <a:solidFill>
                  <a:srgbClr val="002060"/>
                </a:solidFill>
                <a:latin typeface="Arial Rounded MT Bold" panose="020F0704030504030204" pitchFamily="34" charset="0"/>
              </a:rPr>
              <a:t>The project involved the replacement of the concrete deck on Bridge 3-150S and deck patching on Bridge 3-150N. Additional work included replacing the approach slabs and correcting the vertical alignment, replacing the joints, repairing concrete spalls throughout the substructure, and sealing the concrete abutments and piers. Project was bid as CM/GC.</a:t>
            </a:r>
          </a:p>
        </p:txBody>
      </p:sp>
    </p:spTree>
    <p:extLst>
      <p:ext uri="{BB962C8B-B14F-4D97-AF65-F5344CB8AC3E}">
        <p14:creationId xmlns:p14="http://schemas.microsoft.com/office/powerpoint/2010/main" val="28205482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F7BC1-AF37-4DAB-BBFA-1A6322BFA4A3}"/>
              </a:ext>
            </a:extLst>
          </p:cNvPr>
          <p:cNvSpPr>
            <a:spLocks noGrp="1"/>
          </p:cNvSpPr>
          <p:nvPr>
            <p:ph type="title"/>
          </p:nvPr>
        </p:nvSpPr>
        <p:spPr>
          <a:xfrm>
            <a:off x="159537" y="576549"/>
            <a:ext cx="10273432" cy="1320800"/>
          </a:xfrm>
        </p:spPr>
        <p:txBody>
          <a:bodyPr vert="horz" lIns="91440" tIns="45720" rIns="91440" bIns="45720" rtlCol="0" anchor="t">
            <a:normAutofit/>
          </a:bodyPr>
          <a:lstStyle/>
          <a:p>
            <a:r>
              <a:rPr lang="en-US" dirty="0">
                <a:solidFill>
                  <a:srgbClr val="002060"/>
                </a:solidFill>
                <a:latin typeface="Arial Rounded MT Bold" panose="020F0704030504030204" pitchFamily="34" charset="0"/>
              </a:rPr>
              <a:t>Aerial Facilities over Lewes/Rehoboth Canal</a:t>
            </a:r>
          </a:p>
        </p:txBody>
      </p:sp>
      <p:sp>
        <p:nvSpPr>
          <p:cNvPr id="14" name="Content Placeholder 8">
            <a:extLst>
              <a:ext uri="{FF2B5EF4-FFF2-40B4-BE49-F238E27FC236}">
                <a16:creationId xmlns:a16="http://schemas.microsoft.com/office/drawing/2014/main" id="{4B6FE936-71F2-4AE6-9101-C0997E8E8268}"/>
              </a:ext>
            </a:extLst>
          </p:cNvPr>
          <p:cNvSpPr>
            <a:spLocks noGrp="1"/>
          </p:cNvSpPr>
          <p:nvPr>
            <p:ph idx="1"/>
          </p:nvPr>
        </p:nvSpPr>
        <p:spPr>
          <a:xfrm>
            <a:off x="6512555" y="1819066"/>
            <a:ext cx="2934714" cy="4680886"/>
          </a:xfrm>
        </p:spPr>
        <p:txBody>
          <a:bodyPr>
            <a:normAutofit fontScale="62500" lnSpcReduction="20000"/>
          </a:bodyPr>
          <a:lstStyle/>
          <a:p>
            <a:r>
              <a:rPr lang="en-US" sz="2200" dirty="0">
                <a:solidFill>
                  <a:srgbClr val="002060"/>
                </a:solidFill>
                <a:latin typeface="Arial Rounded MT Bold" panose="020F0704030504030204" pitchFamily="34" charset="0"/>
              </a:rPr>
              <a:t>October 3, 2018, KCI (for Verizon) proposed to install a new aerial crossing over the Lewes-Rehoboth Canal on the east side of SR-1 replacing the multi duct system that was inside of the old bridge.</a:t>
            </a:r>
          </a:p>
          <a:p>
            <a:r>
              <a:rPr lang="en-US" sz="2200" dirty="0">
                <a:solidFill>
                  <a:srgbClr val="002060"/>
                </a:solidFill>
                <a:latin typeface="Arial Rounded MT Bold" panose="020F0704030504030204" pitchFamily="34" charset="0"/>
              </a:rPr>
              <a:t>On October 18, 2018, the CM/GC team sent their response and rejected Verizon’s design.</a:t>
            </a:r>
          </a:p>
          <a:p>
            <a:r>
              <a:rPr lang="en-US" sz="2200" dirty="0">
                <a:solidFill>
                  <a:srgbClr val="002060"/>
                </a:solidFill>
                <a:latin typeface="Arial Rounded MT Bold" panose="020F0704030504030204" pitchFamily="34" charset="0"/>
              </a:rPr>
              <a:t>The CM/GC was planning to set the cranes on the east side and Verizon’s proposed lines would be in the way.</a:t>
            </a:r>
          </a:p>
          <a:p>
            <a:r>
              <a:rPr lang="en-US" sz="2200" dirty="0">
                <a:solidFill>
                  <a:srgbClr val="002060"/>
                </a:solidFill>
                <a:latin typeface="Arial Rounded MT Bold" panose="020F0704030504030204" pitchFamily="34" charset="0"/>
              </a:rPr>
              <a:t>Construction could not use the west side due to the existing DP&amp;L Transmission and Distribution aerial facilities.</a:t>
            </a:r>
          </a:p>
          <a:p>
            <a:endParaRPr lang="en-US" dirty="0"/>
          </a:p>
        </p:txBody>
      </p:sp>
      <p:pic>
        <p:nvPicPr>
          <p:cNvPr id="5" name="Content Placeholder 4">
            <a:extLst>
              <a:ext uri="{FF2B5EF4-FFF2-40B4-BE49-F238E27FC236}">
                <a16:creationId xmlns:a16="http://schemas.microsoft.com/office/drawing/2014/main" id="{A1E368BC-778A-4464-B95F-F1BC21148419}"/>
              </a:ext>
            </a:extLst>
          </p:cNvPr>
          <p:cNvPicPr>
            <a:picLocks noChangeAspect="1"/>
          </p:cNvPicPr>
          <p:nvPr/>
        </p:nvPicPr>
        <p:blipFill rotWithShape="1">
          <a:blip r:embed="rId2"/>
          <a:srcRect l="5008" r="-3" b="-3"/>
          <a:stretch/>
        </p:blipFill>
        <p:spPr>
          <a:xfrm>
            <a:off x="479028" y="1897349"/>
            <a:ext cx="5789402" cy="4144344"/>
          </a:xfrm>
          <a:prstGeom prst="rect">
            <a:avLst/>
          </a:prstGeom>
        </p:spPr>
      </p:pic>
    </p:spTree>
    <p:extLst>
      <p:ext uri="{BB962C8B-B14F-4D97-AF65-F5344CB8AC3E}">
        <p14:creationId xmlns:p14="http://schemas.microsoft.com/office/powerpoint/2010/main" val="5713491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E4951899-B99C-47AB-9C7C-16264D7A14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3" name="Straight Connector 12">
              <a:extLst>
                <a:ext uri="{FF2B5EF4-FFF2-40B4-BE49-F238E27FC236}">
                  <a16:creationId xmlns:a16="http://schemas.microsoft.com/office/drawing/2014/main" id="{B94D217E-92A1-48B2-B6BF-8B6A35AF9DD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69582FD9-95AB-4339-8A07-BAD420BE10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6778DC79-DE09-4F89-81B1-275C542D7F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5">
              <a:extLst>
                <a:ext uri="{FF2B5EF4-FFF2-40B4-BE49-F238E27FC236}">
                  <a16:creationId xmlns:a16="http://schemas.microsoft.com/office/drawing/2014/main" id="{EAEC370A-1F34-4D8E-B065-81F6F568A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A816EDF3-D9EE-488C-AFDC-022381513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7">
              <a:extLst>
                <a:ext uri="{FF2B5EF4-FFF2-40B4-BE49-F238E27FC236}">
                  <a16:creationId xmlns:a16="http://schemas.microsoft.com/office/drawing/2014/main" id="{E8330BD4-97D9-4D24-815A-0E557B04F9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8">
              <a:extLst>
                <a:ext uri="{FF2B5EF4-FFF2-40B4-BE49-F238E27FC236}">
                  <a16:creationId xmlns:a16="http://schemas.microsoft.com/office/drawing/2014/main" id="{EA8EDE67-BAC0-478C-99D9-BBC5AD5320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9">
              <a:extLst>
                <a:ext uri="{FF2B5EF4-FFF2-40B4-BE49-F238E27FC236}">
                  <a16:creationId xmlns:a16="http://schemas.microsoft.com/office/drawing/2014/main" id="{33DFB3F3-2523-4F1F-BC2B-B97C172F2C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5E5660E4-7443-4FCC-AD43-9D1AE972B5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Isosceles Triangle 21">
              <a:extLst>
                <a:ext uri="{FF2B5EF4-FFF2-40B4-BE49-F238E27FC236}">
                  <a16:creationId xmlns:a16="http://schemas.microsoft.com/office/drawing/2014/main" id="{4EDF9C36-B365-4426-85B9-82E0DE187A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 name="Title 2">
            <a:extLst>
              <a:ext uri="{FF2B5EF4-FFF2-40B4-BE49-F238E27FC236}">
                <a16:creationId xmlns:a16="http://schemas.microsoft.com/office/drawing/2014/main" id="{A62237C5-A0CB-4C10-9494-7E4614AD63A6}"/>
              </a:ext>
            </a:extLst>
          </p:cNvPr>
          <p:cNvSpPr>
            <a:spLocks noGrp="1"/>
          </p:cNvSpPr>
          <p:nvPr>
            <p:ph type="title"/>
          </p:nvPr>
        </p:nvSpPr>
        <p:spPr>
          <a:xfrm>
            <a:off x="677335" y="609600"/>
            <a:ext cx="5216690" cy="733424"/>
          </a:xfrm>
        </p:spPr>
        <p:txBody>
          <a:bodyPr vert="horz" lIns="91440" tIns="45720" rIns="91440" bIns="45720" rtlCol="0" anchor="t">
            <a:normAutofit/>
          </a:bodyPr>
          <a:lstStyle/>
          <a:p>
            <a:r>
              <a:rPr lang="en-US" sz="2400" dirty="0">
                <a:solidFill>
                  <a:srgbClr val="002060"/>
                </a:solidFill>
                <a:latin typeface="Arial Rounded MT Bold" panose="020F0704030504030204" pitchFamily="34" charset="0"/>
              </a:rPr>
              <a:t>Verizon’s Revised Relocation Plan</a:t>
            </a:r>
          </a:p>
        </p:txBody>
      </p:sp>
      <p:sp>
        <p:nvSpPr>
          <p:cNvPr id="7" name="Content Placeholder 6">
            <a:extLst>
              <a:ext uri="{FF2B5EF4-FFF2-40B4-BE49-F238E27FC236}">
                <a16:creationId xmlns:a16="http://schemas.microsoft.com/office/drawing/2014/main" id="{56DB693C-D81C-4CD4-8C0E-2F1D0108FA40}"/>
              </a:ext>
            </a:extLst>
          </p:cNvPr>
          <p:cNvSpPr>
            <a:spLocks noGrp="1"/>
          </p:cNvSpPr>
          <p:nvPr>
            <p:ph sz="quarter" idx="4"/>
          </p:nvPr>
        </p:nvSpPr>
        <p:spPr>
          <a:xfrm>
            <a:off x="7710945" y="1554827"/>
            <a:ext cx="2934714" cy="3882362"/>
          </a:xfrm>
        </p:spPr>
        <p:txBody>
          <a:bodyPr vert="horz" lIns="91440" tIns="45720" rIns="91440" bIns="45720" rtlCol="0">
            <a:normAutofit/>
          </a:bodyPr>
          <a:lstStyle/>
          <a:p>
            <a:pPr>
              <a:lnSpc>
                <a:spcPct val="90000"/>
              </a:lnSpc>
            </a:pPr>
            <a:r>
              <a:rPr lang="en-US" sz="1400" dirty="0">
                <a:solidFill>
                  <a:srgbClr val="002060"/>
                </a:solidFill>
                <a:latin typeface="Arial Rounded MT Bold" panose="020F0704030504030204" pitchFamily="34" charset="0"/>
              </a:rPr>
              <a:t>KCI redesigned the aerial relocation to use existing DelDOT lighting poles on the west side SR-1 paralleling the Delmarva Power facilities.  </a:t>
            </a:r>
          </a:p>
          <a:p>
            <a:pPr>
              <a:lnSpc>
                <a:spcPct val="90000"/>
              </a:lnSpc>
            </a:pPr>
            <a:r>
              <a:rPr lang="en-US" sz="1400" dirty="0">
                <a:solidFill>
                  <a:srgbClr val="002060"/>
                </a:solidFill>
                <a:latin typeface="Arial Rounded MT Bold" panose="020F0704030504030204" pitchFamily="34" charset="0"/>
              </a:rPr>
              <a:t>For Verizon to attach to the pole line, they had to replace the DelDOT lighting poles with taller ones and allow DelDOT to re-attach lighting.</a:t>
            </a:r>
          </a:p>
          <a:p>
            <a:pPr>
              <a:lnSpc>
                <a:spcPct val="90000"/>
              </a:lnSpc>
            </a:pPr>
            <a:r>
              <a:rPr lang="en-US" sz="1400" dirty="0">
                <a:solidFill>
                  <a:srgbClr val="002060"/>
                </a:solidFill>
                <a:latin typeface="Arial Rounded MT Bold" panose="020F0704030504030204" pitchFamily="34" charset="0"/>
              </a:rPr>
              <a:t>Had the CM/GC not been involved in the design phase, Verizon may have had to perform two moves to allow the work on BR 3-150 to proceed.</a:t>
            </a:r>
          </a:p>
        </p:txBody>
      </p:sp>
      <p:pic>
        <p:nvPicPr>
          <p:cNvPr id="2" name="Content Placeholder 1">
            <a:extLst>
              <a:ext uri="{FF2B5EF4-FFF2-40B4-BE49-F238E27FC236}">
                <a16:creationId xmlns:a16="http://schemas.microsoft.com/office/drawing/2014/main" id="{5E652DDB-A690-41B5-AD2C-B70380B680E6}"/>
              </a:ext>
            </a:extLst>
          </p:cNvPr>
          <p:cNvPicPr>
            <a:picLocks noGrp="1" noChangeAspect="1"/>
          </p:cNvPicPr>
          <p:nvPr>
            <p:ph sz="half" idx="2"/>
          </p:nvPr>
        </p:nvPicPr>
        <p:blipFill rotWithShape="1">
          <a:blip r:embed="rId2"/>
          <a:srcRect l="4599" t="2248" r="2434" b="-2250"/>
          <a:stretch/>
        </p:blipFill>
        <p:spPr>
          <a:xfrm>
            <a:off x="255751" y="1483585"/>
            <a:ext cx="7328452" cy="3882362"/>
          </a:xfrm>
          <a:prstGeom prst="rect">
            <a:avLst/>
          </a:prstGeom>
        </p:spPr>
      </p:pic>
      <p:sp>
        <p:nvSpPr>
          <p:cNvPr id="23" name="Title 2">
            <a:extLst>
              <a:ext uri="{FF2B5EF4-FFF2-40B4-BE49-F238E27FC236}">
                <a16:creationId xmlns:a16="http://schemas.microsoft.com/office/drawing/2014/main" id="{6041C035-E436-4A3A-BB19-4E4166BFE079}"/>
              </a:ext>
            </a:extLst>
          </p:cNvPr>
          <p:cNvSpPr txBox="1">
            <a:spLocks/>
          </p:cNvSpPr>
          <p:nvPr/>
        </p:nvSpPr>
        <p:spPr>
          <a:xfrm>
            <a:off x="790128" y="5891746"/>
            <a:ext cx="7004574" cy="713308"/>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800" dirty="0">
                <a:solidFill>
                  <a:srgbClr val="002060"/>
                </a:solidFill>
                <a:latin typeface="Arial Rounded MT Bold" panose="020F0704030504030204" pitchFamily="34" charset="0"/>
              </a:rPr>
              <a:t>Thanks to Comcast for performing their advanced relocation work quickly!</a:t>
            </a:r>
          </a:p>
        </p:txBody>
      </p:sp>
    </p:spTree>
    <p:extLst>
      <p:ext uri="{BB962C8B-B14F-4D97-AF65-F5344CB8AC3E}">
        <p14:creationId xmlns:p14="http://schemas.microsoft.com/office/powerpoint/2010/main" val="12116173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AEEF9-7A86-437E-B3DF-3D7B924025F8}"/>
              </a:ext>
            </a:extLst>
          </p:cNvPr>
          <p:cNvSpPr>
            <a:spLocks noGrp="1"/>
          </p:cNvSpPr>
          <p:nvPr>
            <p:ph type="title"/>
          </p:nvPr>
        </p:nvSpPr>
        <p:spPr>
          <a:xfrm>
            <a:off x="1065262" y="996214"/>
            <a:ext cx="8596668" cy="1320800"/>
          </a:xfrm>
        </p:spPr>
        <p:txBody>
          <a:bodyPr anchor="t">
            <a:normAutofit/>
          </a:bodyPr>
          <a:lstStyle/>
          <a:p>
            <a:r>
              <a:rPr lang="en-US" dirty="0">
                <a:solidFill>
                  <a:srgbClr val="002060"/>
                </a:solidFill>
                <a:latin typeface="Arial Rounded MT Bold" panose="020F0704030504030204" pitchFamily="34" charset="0"/>
              </a:rPr>
              <a:t>Avoiding Utilities</a:t>
            </a:r>
          </a:p>
        </p:txBody>
      </p:sp>
      <p:sp>
        <p:nvSpPr>
          <p:cNvPr id="3" name="Content Placeholder 2">
            <a:extLst>
              <a:ext uri="{FF2B5EF4-FFF2-40B4-BE49-F238E27FC236}">
                <a16:creationId xmlns:a16="http://schemas.microsoft.com/office/drawing/2014/main" id="{541180BD-ED0F-4329-993B-3C8617A5B7DB}"/>
              </a:ext>
            </a:extLst>
          </p:cNvPr>
          <p:cNvSpPr>
            <a:spLocks noGrp="1"/>
          </p:cNvSpPr>
          <p:nvPr>
            <p:ph idx="1"/>
          </p:nvPr>
        </p:nvSpPr>
        <p:spPr>
          <a:xfrm>
            <a:off x="1183195" y="2756336"/>
            <a:ext cx="4310302" cy="2051192"/>
          </a:xfrm>
        </p:spPr>
        <p:txBody>
          <a:bodyPr>
            <a:normAutofit/>
          </a:bodyPr>
          <a:lstStyle/>
          <a:p>
            <a:r>
              <a:rPr lang="en-US" dirty="0">
                <a:solidFill>
                  <a:srgbClr val="002060"/>
                </a:solidFill>
                <a:latin typeface="Arial Rounded MT Bold" panose="020F0704030504030204" pitchFamily="34" charset="0"/>
              </a:rPr>
              <a:t>Once in awhile, DelDOT has a project that avoids the existing utilities.  This next project went like a charm.</a:t>
            </a:r>
          </a:p>
        </p:txBody>
      </p:sp>
      <p:pic>
        <p:nvPicPr>
          <p:cNvPr id="4" name="Picture 3">
            <a:extLst>
              <a:ext uri="{FF2B5EF4-FFF2-40B4-BE49-F238E27FC236}">
                <a16:creationId xmlns:a16="http://schemas.microsoft.com/office/drawing/2014/main" id="{FABEACDF-B08E-49D7-B6EA-08433CD78A67}"/>
              </a:ext>
            </a:extLst>
          </p:cNvPr>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999357" y="1237786"/>
            <a:ext cx="2969146" cy="4624000"/>
          </a:xfrm>
          <a:prstGeom prst="rect">
            <a:avLst/>
          </a:prstGeom>
        </p:spPr>
      </p:pic>
    </p:spTree>
    <p:extLst>
      <p:ext uri="{BB962C8B-B14F-4D97-AF65-F5344CB8AC3E}">
        <p14:creationId xmlns:p14="http://schemas.microsoft.com/office/powerpoint/2010/main" val="9833520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32E20-F88A-4252-9169-E5FD02353C15}"/>
              </a:ext>
            </a:extLst>
          </p:cNvPr>
          <p:cNvSpPr>
            <a:spLocks noGrp="1"/>
          </p:cNvSpPr>
          <p:nvPr>
            <p:ph type="title"/>
          </p:nvPr>
        </p:nvSpPr>
        <p:spPr>
          <a:xfrm>
            <a:off x="677334" y="609600"/>
            <a:ext cx="8596668" cy="1320800"/>
          </a:xfrm>
        </p:spPr>
        <p:txBody>
          <a:bodyPr anchor="t">
            <a:normAutofit/>
          </a:bodyPr>
          <a:lstStyle/>
          <a:p>
            <a:pPr algn="ctr"/>
            <a:r>
              <a:rPr lang="en-US" dirty="0">
                <a:solidFill>
                  <a:srgbClr val="002060"/>
                </a:solidFill>
                <a:latin typeface="Arial Rounded MT Bold" panose="020F0704030504030204" pitchFamily="34" charset="0"/>
              </a:rPr>
              <a:t>BR 1-227 on Paper Mill Road over Middle Run Tributary</a:t>
            </a:r>
          </a:p>
        </p:txBody>
      </p:sp>
      <p:sp>
        <p:nvSpPr>
          <p:cNvPr id="8" name="Subtitle 7">
            <a:extLst>
              <a:ext uri="{FF2B5EF4-FFF2-40B4-BE49-F238E27FC236}">
                <a16:creationId xmlns:a16="http://schemas.microsoft.com/office/drawing/2014/main" id="{CDD05513-E82C-4D5E-9655-7C1F5B9FE002}"/>
              </a:ext>
            </a:extLst>
          </p:cNvPr>
          <p:cNvSpPr>
            <a:spLocks noGrp="1"/>
          </p:cNvSpPr>
          <p:nvPr>
            <p:ph idx="1"/>
          </p:nvPr>
        </p:nvSpPr>
        <p:spPr>
          <a:xfrm>
            <a:off x="7087775" y="2160589"/>
            <a:ext cx="2934714" cy="4087811"/>
          </a:xfrm>
        </p:spPr>
        <p:txBody>
          <a:bodyPr>
            <a:normAutofit/>
          </a:bodyPr>
          <a:lstStyle/>
          <a:p>
            <a:pPr>
              <a:lnSpc>
                <a:spcPct val="90000"/>
              </a:lnSpc>
            </a:pPr>
            <a:r>
              <a:rPr lang="en-US" sz="1400" dirty="0">
                <a:solidFill>
                  <a:srgbClr val="002060"/>
                </a:solidFill>
                <a:latin typeface="Arial Rounded MT Bold" panose="020F0704030504030204" pitchFamily="34" charset="0"/>
              </a:rPr>
              <a:t>This project involved the rehabilitation of a large corrugated metal pipe arch with a centrifugally cast concrete pipe arch. A separate box culvert was constructed to connect the adjacent bike trail in the parks on each side of the road. The approach roadways, guardrail, and drainage were reconstructed as needed and riprap was placed in the stream for scour protection. The work was performed in a manner which minimized impacts to traffic as much as possible.</a:t>
            </a:r>
          </a:p>
        </p:txBody>
      </p:sp>
      <p:pic>
        <p:nvPicPr>
          <p:cNvPr id="3" name="Picture 2">
            <a:extLst>
              <a:ext uri="{FF2B5EF4-FFF2-40B4-BE49-F238E27FC236}">
                <a16:creationId xmlns:a16="http://schemas.microsoft.com/office/drawing/2014/main" id="{A3565923-C1D5-425F-925B-53E41DE30258}"/>
              </a:ext>
            </a:extLst>
          </p:cNvPr>
          <p:cNvPicPr>
            <a:picLocks noChangeAspect="1"/>
          </p:cNvPicPr>
          <p:nvPr/>
        </p:nvPicPr>
        <p:blipFill rotWithShape="1">
          <a:blip r:embed="rId2"/>
          <a:srcRect l="-1" t="1" r="47" b="38"/>
          <a:stretch/>
        </p:blipFill>
        <p:spPr>
          <a:xfrm>
            <a:off x="677333" y="2159331"/>
            <a:ext cx="6319212" cy="3880773"/>
          </a:xfrm>
          <a:prstGeom prst="rect">
            <a:avLst/>
          </a:prstGeom>
        </p:spPr>
      </p:pic>
    </p:spTree>
    <p:extLst>
      <p:ext uri="{BB962C8B-B14F-4D97-AF65-F5344CB8AC3E}">
        <p14:creationId xmlns:p14="http://schemas.microsoft.com/office/powerpoint/2010/main" val="19729560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D6280969-F024-466D-A1DB-4F848C51DE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3" name="Straight Connector 22">
              <a:extLst>
                <a:ext uri="{FF2B5EF4-FFF2-40B4-BE49-F238E27FC236}">
                  <a16:creationId xmlns:a16="http://schemas.microsoft.com/office/drawing/2014/main" id="{63FDD802-E6D8-4979-A1B9-BA705AE4DA8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BDE509DD-4B76-45F0-8144-02F1D7E1AE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5" name="Rectangle 23">
              <a:extLst>
                <a:ext uri="{FF2B5EF4-FFF2-40B4-BE49-F238E27FC236}">
                  <a16:creationId xmlns:a16="http://schemas.microsoft.com/office/drawing/2014/main" id="{FEAEFD53-0220-48B1-9EA8-3EAE151E84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a:extLst>
                <a:ext uri="{FF2B5EF4-FFF2-40B4-BE49-F238E27FC236}">
                  <a16:creationId xmlns:a16="http://schemas.microsoft.com/office/drawing/2014/main" id="{92E7FABD-916D-4FF9-B5F3-44E53AFD39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a:extLst>
                <a:ext uri="{FF2B5EF4-FFF2-40B4-BE49-F238E27FC236}">
                  <a16:creationId xmlns:a16="http://schemas.microsoft.com/office/drawing/2014/main" id="{826F9772-AEFE-4C6D-82B6-1207069B86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a:extLst>
                <a:ext uri="{FF2B5EF4-FFF2-40B4-BE49-F238E27FC236}">
                  <a16:creationId xmlns:a16="http://schemas.microsoft.com/office/drawing/2014/main" id="{ACFBF3A9-B76A-4B4B-B6D7-CA4651F5C9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BF0FAA0A-B682-4A83-BDD8-BCE0AB41C2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a:extLst>
                <a:ext uri="{FF2B5EF4-FFF2-40B4-BE49-F238E27FC236}">
                  <a16:creationId xmlns:a16="http://schemas.microsoft.com/office/drawing/2014/main" id="{7874A013-E5E2-4AE1-8E93-029A2B41E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a:extLst>
                <a:ext uri="{FF2B5EF4-FFF2-40B4-BE49-F238E27FC236}">
                  <a16:creationId xmlns:a16="http://schemas.microsoft.com/office/drawing/2014/main" id="{4355329E-E608-4F7A-B4EF-8FEF07D755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31">
              <a:extLst>
                <a:ext uri="{FF2B5EF4-FFF2-40B4-BE49-F238E27FC236}">
                  <a16:creationId xmlns:a16="http://schemas.microsoft.com/office/drawing/2014/main" id="{53D9BFDF-B250-44FF-9BD7-C204EFBFC1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19" name="Rectangle 33">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36" name="Rectangle 35">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Connector 37">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42"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4"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6" name="Isosceles Triangle 45">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8"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0" name="Isosceles Triangle 49">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2" name="Freeform: Shape 51">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3">
            <a:extLst>
              <a:ext uri="{FF2B5EF4-FFF2-40B4-BE49-F238E27FC236}">
                <a16:creationId xmlns:a16="http://schemas.microsoft.com/office/drawing/2014/main" id="{280E595A-EECC-4651-AEB2-822C6CB882A2}"/>
              </a:ext>
            </a:extLst>
          </p:cNvPr>
          <p:cNvSpPr>
            <a:spLocks noGrp="1"/>
          </p:cNvSpPr>
          <p:nvPr>
            <p:ph type="title"/>
          </p:nvPr>
        </p:nvSpPr>
        <p:spPr>
          <a:xfrm>
            <a:off x="7181723" y="609600"/>
            <a:ext cx="4512989" cy="2227730"/>
          </a:xfrm>
        </p:spPr>
        <p:txBody>
          <a:bodyPr vert="horz" lIns="91440" tIns="45720" rIns="91440" bIns="45720" rtlCol="0" anchor="ctr">
            <a:normAutofit/>
          </a:bodyPr>
          <a:lstStyle/>
          <a:p>
            <a:r>
              <a:rPr lang="en-US" dirty="0">
                <a:solidFill>
                  <a:srgbClr val="FFFFFF"/>
                </a:solidFill>
                <a:latin typeface="Arial Rounded MT Bold" panose="020F0704030504030204" pitchFamily="34" charset="0"/>
              </a:rPr>
              <a:t>The Bridge and Utilities</a:t>
            </a:r>
          </a:p>
        </p:txBody>
      </p:sp>
      <p:pic>
        <p:nvPicPr>
          <p:cNvPr id="17" name="Content Placeholder 16" descr="A picture containing outdoor, snow, way, scene&#10;&#10;Description automatically generated">
            <a:extLst>
              <a:ext uri="{FF2B5EF4-FFF2-40B4-BE49-F238E27FC236}">
                <a16:creationId xmlns:a16="http://schemas.microsoft.com/office/drawing/2014/main" id="{29F863C5-9CD2-48DE-8CAE-CCBE0BD62A8C}"/>
              </a:ext>
            </a:extLst>
          </p:cNvPr>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rot="5400000">
            <a:off x="-264563" y="1193704"/>
            <a:ext cx="5670357" cy="4252767"/>
          </a:xfrm>
          <a:prstGeom prst="rect">
            <a:avLst/>
          </a:prstGeom>
        </p:spPr>
      </p:pic>
      <p:sp>
        <p:nvSpPr>
          <p:cNvPr id="6" name="Content Placeholder 5">
            <a:extLst>
              <a:ext uri="{FF2B5EF4-FFF2-40B4-BE49-F238E27FC236}">
                <a16:creationId xmlns:a16="http://schemas.microsoft.com/office/drawing/2014/main" id="{67C592CA-6D8F-46D0-B413-2A442E6C3BE1}"/>
              </a:ext>
            </a:extLst>
          </p:cNvPr>
          <p:cNvSpPr>
            <a:spLocks noGrp="1"/>
          </p:cNvSpPr>
          <p:nvPr>
            <p:ph sz="half" idx="2"/>
          </p:nvPr>
        </p:nvSpPr>
        <p:spPr>
          <a:xfrm>
            <a:off x="7181725" y="2837329"/>
            <a:ext cx="4512988" cy="3317938"/>
          </a:xfrm>
        </p:spPr>
        <p:txBody>
          <a:bodyPr vert="horz" lIns="91440" tIns="45720" rIns="91440" bIns="45720" rtlCol="0" anchor="t">
            <a:normAutofit/>
          </a:bodyPr>
          <a:lstStyle/>
          <a:p>
            <a:r>
              <a:rPr lang="en-US" sz="1600" dirty="0">
                <a:solidFill>
                  <a:srgbClr val="FFFFFF"/>
                </a:solidFill>
                <a:latin typeface="Arial Rounded MT Bold" panose="020F0704030504030204" pitchFamily="34" charset="0"/>
              </a:rPr>
              <a:t>The existing pipe was installed in the 1960’s at the bottom of a hill with fill over top to level the road.  The invert of the pipe is approximately 18 feet below the road.</a:t>
            </a:r>
          </a:p>
          <a:p>
            <a:r>
              <a:rPr lang="en-US" sz="1600" dirty="0">
                <a:solidFill>
                  <a:srgbClr val="FFFFFF"/>
                </a:solidFill>
                <a:latin typeface="Arial Rounded MT Bold" panose="020F0704030504030204" pitchFamily="34" charset="0"/>
              </a:rPr>
              <a:t>The original design anticipated replacing the corrugated pipe.</a:t>
            </a:r>
          </a:p>
          <a:p>
            <a:r>
              <a:rPr lang="en-US" sz="1600" dirty="0">
                <a:solidFill>
                  <a:srgbClr val="FFFFFF"/>
                </a:solidFill>
                <a:latin typeface="Arial Rounded MT Bold" panose="020F0704030504030204" pitchFamily="34" charset="0"/>
              </a:rPr>
              <a:t>At first glance, the aerial lines seemed to be out of the way.  However, it was deceiving.  They were closer than everyone thought.</a:t>
            </a:r>
          </a:p>
        </p:txBody>
      </p:sp>
    </p:spTree>
    <p:extLst>
      <p:ext uri="{BB962C8B-B14F-4D97-AF65-F5344CB8AC3E}">
        <p14:creationId xmlns:p14="http://schemas.microsoft.com/office/powerpoint/2010/main" val="10207985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4F3F3-F434-4381-B433-FB550E8C22A2}"/>
              </a:ext>
            </a:extLst>
          </p:cNvPr>
          <p:cNvSpPr>
            <a:spLocks noGrp="1"/>
          </p:cNvSpPr>
          <p:nvPr>
            <p:ph type="title"/>
          </p:nvPr>
        </p:nvSpPr>
        <p:spPr>
          <a:xfrm>
            <a:off x="649074" y="432553"/>
            <a:ext cx="8929374" cy="767508"/>
          </a:xfrm>
        </p:spPr>
        <p:txBody>
          <a:bodyPr vert="horz" lIns="91440" tIns="45720" rIns="91440" bIns="45720" rtlCol="0" anchor="t">
            <a:normAutofit/>
          </a:bodyPr>
          <a:lstStyle/>
          <a:p>
            <a:r>
              <a:rPr lang="en-US" dirty="0">
                <a:solidFill>
                  <a:srgbClr val="002060"/>
                </a:solidFill>
                <a:latin typeface="Arial Rounded MT Bold" panose="020F0704030504030204" pitchFamily="34" charset="0"/>
              </a:rPr>
              <a:t>Extent DelDOT Went to Find the Utilities</a:t>
            </a:r>
          </a:p>
        </p:txBody>
      </p:sp>
      <p:sp>
        <p:nvSpPr>
          <p:cNvPr id="21" name="Isosceles Triangle 8">
            <a:extLst>
              <a:ext uri="{FF2B5EF4-FFF2-40B4-BE49-F238E27FC236}">
                <a16:creationId xmlns:a16="http://schemas.microsoft.com/office/drawing/2014/main" id="{94281397-CAB3-46E7-B8B4-48166ADDB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9" name="Picture 8" descr="A picture containing tree, outdoor, forest&#10;&#10;Description automatically generated">
            <a:extLst>
              <a:ext uri="{FF2B5EF4-FFF2-40B4-BE49-F238E27FC236}">
                <a16:creationId xmlns:a16="http://schemas.microsoft.com/office/drawing/2014/main" id="{1C53F00E-61A7-442D-BAA7-72DEA742B856}"/>
              </a:ext>
            </a:extLst>
          </p:cNvPr>
          <p:cNvPicPr>
            <a:picLocks noChangeAspect="1"/>
          </p:cNvPicPr>
          <p:nvPr/>
        </p:nvPicPr>
        <p:blipFill rotWithShape="1">
          <a:blip r:embed="rId2">
            <a:extLst>
              <a:ext uri="{28A0092B-C50C-407E-A947-70E740481C1C}">
                <a14:useLocalDpi xmlns:a14="http://schemas.microsoft.com/office/drawing/2010/main" val="0"/>
              </a:ext>
            </a:extLst>
          </a:blip>
          <a:srcRect t="6689" r="1" b="3149"/>
          <a:stretch/>
        </p:blipFill>
        <p:spPr>
          <a:xfrm rot="5400000">
            <a:off x="-248244" y="2287595"/>
            <a:ext cx="4477739" cy="3027942"/>
          </a:xfrm>
          <a:prstGeom prst="rect">
            <a:avLst/>
          </a:prstGeom>
        </p:spPr>
      </p:pic>
      <p:pic>
        <p:nvPicPr>
          <p:cNvPr id="6" name="Content Placeholder 9">
            <a:extLst>
              <a:ext uri="{FF2B5EF4-FFF2-40B4-BE49-F238E27FC236}">
                <a16:creationId xmlns:a16="http://schemas.microsoft.com/office/drawing/2014/main" id="{16B68037-5F8E-418A-97C2-05F2AA2D5427}"/>
              </a:ext>
            </a:extLst>
          </p:cNvPr>
          <p:cNvPicPr>
            <a:picLocks noChangeAspect="1"/>
          </p:cNvPicPr>
          <p:nvPr/>
        </p:nvPicPr>
        <p:blipFill rotWithShape="1">
          <a:blip r:embed="rId3">
            <a:extLst>
              <a:ext uri="{28A0092B-C50C-407E-A947-70E740481C1C}">
                <a14:useLocalDpi xmlns:a14="http://schemas.microsoft.com/office/drawing/2010/main" val="0"/>
              </a:ext>
            </a:extLst>
          </a:blip>
          <a:srcRect t="3317" r="1" b="6521"/>
          <a:stretch/>
        </p:blipFill>
        <p:spPr>
          <a:xfrm rot="5400000">
            <a:off x="2822371" y="2287799"/>
            <a:ext cx="4478997" cy="3028792"/>
          </a:xfrm>
          <a:prstGeom prst="rect">
            <a:avLst/>
          </a:prstGeom>
        </p:spPr>
      </p:pic>
      <p:sp>
        <p:nvSpPr>
          <p:cNvPr id="7" name="Content Placeholder 5">
            <a:extLst>
              <a:ext uri="{FF2B5EF4-FFF2-40B4-BE49-F238E27FC236}">
                <a16:creationId xmlns:a16="http://schemas.microsoft.com/office/drawing/2014/main" id="{30DDD5EC-9D26-4B1D-B892-E763DA92A241}"/>
              </a:ext>
            </a:extLst>
          </p:cNvPr>
          <p:cNvSpPr txBox="1">
            <a:spLocks/>
          </p:cNvSpPr>
          <p:nvPr/>
        </p:nvSpPr>
        <p:spPr>
          <a:xfrm>
            <a:off x="6744945" y="1274228"/>
            <a:ext cx="3884920" cy="4309544"/>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nSpc>
                <a:spcPct val="90000"/>
              </a:lnSpc>
            </a:pPr>
            <a:r>
              <a:rPr lang="en-US" sz="1600" dirty="0">
                <a:solidFill>
                  <a:srgbClr val="002060"/>
                </a:solidFill>
                <a:latin typeface="Arial Rounded MT Bold" panose="020F0704030504030204" pitchFamily="34" charset="0"/>
              </a:rPr>
              <a:t>To add to the challenge, there was a 16” steel  transmission gas main directly under this pipe. </a:t>
            </a:r>
          </a:p>
          <a:p>
            <a:pPr>
              <a:lnSpc>
                <a:spcPct val="90000"/>
              </a:lnSpc>
            </a:pPr>
            <a:r>
              <a:rPr lang="en-US" sz="1600" dirty="0">
                <a:solidFill>
                  <a:srgbClr val="002060"/>
                </a:solidFill>
                <a:latin typeface="Arial Rounded MT Bold" panose="020F0704030504030204" pitchFamily="34" charset="0"/>
              </a:rPr>
              <a:t>Early attempts were made to locate it, but they were unsuccessful. The asbuilts and archive bridge plans showed the gas main going under, but it was difficult to find.</a:t>
            </a:r>
          </a:p>
          <a:p>
            <a:pPr>
              <a:lnSpc>
                <a:spcPct val="90000"/>
              </a:lnSpc>
            </a:pPr>
            <a:r>
              <a:rPr lang="en-US" sz="1600" dirty="0">
                <a:solidFill>
                  <a:srgbClr val="002060"/>
                </a:solidFill>
                <a:latin typeface="Arial Rounded MT Bold" panose="020F0704030504030204" pitchFamily="34" charset="0"/>
              </a:rPr>
              <a:t>The SUE Consultant jestingly suggested cutting corrugated pipe to locate the main.  DelDOT’s bridge engineer gave them permission and it turned out to be a success.  The gas main was found about 3 feet below the bottom of the pipe.</a:t>
            </a:r>
          </a:p>
          <a:p>
            <a:pPr>
              <a:lnSpc>
                <a:spcPct val="90000"/>
              </a:lnSpc>
            </a:pPr>
            <a:r>
              <a:rPr lang="en-US" sz="1600" dirty="0">
                <a:solidFill>
                  <a:srgbClr val="002060"/>
                </a:solidFill>
                <a:latin typeface="Arial Rounded MT Bold" panose="020F0704030504030204" pitchFamily="34" charset="0"/>
              </a:rPr>
              <a:t>The famous test hole was done on February 4, 2015 and I believe it was the coldest day that year.    Brrrrr!</a:t>
            </a:r>
          </a:p>
        </p:txBody>
      </p:sp>
    </p:spTree>
    <p:extLst>
      <p:ext uri="{BB962C8B-B14F-4D97-AF65-F5344CB8AC3E}">
        <p14:creationId xmlns:p14="http://schemas.microsoft.com/office/powerpoint/2010/main" val="4496471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1" name="Group 94">
            <a:extLst>
              <a:ext uri="{FF2B5EF4-FFF2-40B4-BE49-F238E27FC236}">
                <a16:creationId xmlns:a16="http://schemas.microsoft.com/office/drawing/2014/main" id="{BCAEEEBD-779B-4609-A737-4BEFD64744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96" name="Straight Connector 95">
              <a:extLst>
                <a:ext uri="{FF2B5EF4-FFF2-40B4-BE49-F238E27FC236}">
                  <a16:creationId xmlns:a16="http://schemas.microsoft.com/office/drawing/2014/main" id="{9F865128-9162-4A93-BA38-3EDA100D050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97" name="Straight Connector 96">
              <a:extLst>
                <a:ext uri="{FF2B5EF4-FFF2-40B4-BE49-F238E27FC236}">
                  <a16:creationId xmlns:a16="http://schemas.microsoft.com/office/drawing/2014/main" id="{97FAD7EB-2975-48FE-9C11-06D44B0DB02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98" name="Rectangle 23">
              <a:extLst>
                <a:ext uri="{FF2B5EF4-FFF2-40B4-BE49-F238E27FC236}">
                  <a16:creationId xmlns:a16="http://schemas.microsoft.com/office/drawing/2014/main" id="{8F958341-3D13-40CF-B851-BBFE57BD4E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99" name="Rectangle 25">
              <a:extLst>
                <a:ext uri="{FF2B5EF4-FFF2-40B4-BE49-F238E27FC236}">
                  <a16:creationId xmlns:a16="http://schemas.microsoft.com/office/drawing/2014/main" id="{E52E91BF-6028-4758-83D2-479E08BC69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0" name="Isosceles Triangle 99">
              <a:extLst>
                <a:ext uri="{FF2B5EF4-FFF2-40B4-BE49-F238E27FC236}">
                  <a16:creationId xmlns:a16="http://schemas.microsoft.com/office/drawing/2014/main" id="{BB6FFE21-EADD-48B3-B3A3-7D6CEBD0A0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1" name="Rectangle 27">
              <a:extLst>
                <a:ext uri="{FF2B5EF4-FFF2-40B4-BE49-F238E27FC236}">
                  <a16:creationId xmlns:a16="http://schemas.microsoft.com/office/drawing/2014/main" id="{1DC66C91-0E5F-44BB-A970-EBE30BD37F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2" name="Rectangle 28">
              <a:extLst>
                <a:ext uri="{FF2B5EF4-FFF2-40B4-BE49-F238E27FC236}">
                  <a16:creationId xmlns:a16="http://schemas.microsoft.com/office/drawing/2014/main" id="{B94AAD67-2A87-45F4-89D1-050773C994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3" name="Rectangle 29">
              <a:extLst>
                <a:ext uri="{FF2B5EF4-FFF2-40B4-BE49-F238E27FC236}">
                  <a16:creationId xmlns:a16="http://schemas.microsoft.com/office/drawing/2014/main" id="{7051A6E4-D760-437F-8BB3-F99D4A20F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4" name="Isosceles Triangle 103">
              <a:extLst>
                <a:ext uri="{FF2B5EF4-FFF2-40B4-BE49-F238E27FC236}">
                  <a16:creationId xmlns:a16="http://schemas.microsoft.com/office/drawing/2014/main" id="{2A6C2BC1-D612-48ED-923C-0F0024DB06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5" name="Isosceles Triangle 104">
              <a:extLst>
                <a:ext uri="{FF2B5EF4-FFF2-40B4-BE49-F238E27FC236}">
                  <a16:creationId xmlns:a16="http://schemas.microsoft.com/office/drawing/2014/main" id="{3EC7FFC4-633F-4F2A-AB36-3D953B16B6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12" name="Picture 11">
            <a:extLst>
              <a:ext uri="{FF2B5EF4-FFF2-40B4-BE49-F238E27FC236}">
                <a16:creationId xmlns:a16="http://schemas.microsoft.com/office/drawing/2014/main" id="{B42E429D-C5D7-42C3-BF55-A31A91344152}"/>
              </a:ext>
            </a:extLst>
          </p:cNvPr>
          <p:cNvPicPr>
            <a:picLocks noChangeAspect="1"/>
          </p:cNvPicPr>
          <p:nvPr/>
        </p:nvPicPr>
        <p:blipFill rotWithShape="1">
          <a:blip r:embed="rId2"/>
          <a:srcRect t="18410" r="1" b="1"/>
          <a:stretch/>
        </p:blipFill>
        <p:spPr>
          <a:xfrm>
            <a:off x="452814" y="-1"/>
            <a:ext cx="4431171" cy="2621148"/>
          </a:xfrm>
          <a:custGeom>
            <a:avLst/>
            <a:gdLst/>
            <a:ahLst/>
            <a:cxnLst/>
            <a:rect l="l" t="t" r="r" b="b"/>
            <a:pathLst>
              <a:path w="4431171" h="2621148">
                <a:moveTo>
                  <a:pt x="389783" y="0"/>
                </a:moveTo>
                <a:lnTo>
                  <a:pt x="4431171" y="0"/>
                </a:lnTo>
                <a:lnTo>
                  <a:pt x="4431171" y="1"/>
                </a:lnTo>
                <a:lnTo>
                  <a:pt x="3573751" y="1"/>
                </a:lnTo>
                <a:lnTo>
                  <a:pt x="3182231" y="2621148"/>
                </a:lnTo>
                <a:lnTo>
                  <a:pt x="0" y="2621148"/>
                </a:lnTo>
                <a:close/>
              </a:path>
            </a:pathLst>
          </a:custGeom>
        </p:spPr>
      </p:pic>
      <p:sp>
        <p:nvSpPr>
          <p:cNvPr id="2" name="Title 1">
            <a:extLst>
              <a:ext uri="{FF2B5EF4-FFF2-40B4-BE49-F238E27FC236}">
                <a16:creationId xmlns:a16="http://schemas.microsoft.com/office/drawing/2014/main" id="{3D8BA01A-011B-48FA-BB67-31CD8A8B8440}"/>
              </a:ext>
            </a:extLst>
          </p:cNvPr>
          <p:cNvSpPr>
            <a:spLocks noGrp="1"/>
          </p:cNvSpPr>
          <p:nvPr>
            <p:ph type="title"/>
          </p:nvPr>
        </p:nvSpPr>
        <p:spPr>
          <a:xfrm>
            <a:off x="4159225" y="1607129"/>
            <a:ext cx="5114776" cy="1320800"/>
          </a:xfrm>
        </p:spPr>
        <p:txBody>
          <a:bodyPr vert="horz" lIns="91440" tIns="45720" rIns="91440" bIns="45720" rtlCol="0" anchor="t">
            <a:normAutofit/>
          </a:bodyPr>
          <a:lstStyle/>
          <a:p>
            <a:pPr algn="ctr"/>
            <a:r>
              <a:rPr lang="en-US" dirty="0">
                <a:solidFill>
                  <a:srgbClr val="002060"/>
                </a:solidFill>
                <a:latin typeface="Arial Rounded MT Bold" panose="020F0704030504030204" pitchFamily="34" charset="0"/>
              </a:rPr>
              <a:t>Planning vs Construction</a:t>
            </a:r>
          </a:p>
        </p:txBody>
      </p:sp>
      <p:pic>
        <p:nvPicPr>
          <p:cNvPr id="90" name="Picture 89">
            <a:extLst>
              <a:ext uri="{FF2B5EF4-FFF2-40B4-BE49-F238E27FC236}">
                <a16:creationId xmlns:a16="http://schemas.microsoft.com/office/drawing/2014/main" id="{48542842-23F7-43D4-B5D2-2DD7691C3F4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 b="12872"/>
          <a:stretch/>
        </p:blipFill>
        <p:spPr>
          <a:xfrm>
            <a:off x="1" y="2621147"/>
            <a:ext cx="3635044" cy="4236853"/>
          </a:xfrm>
          <a:custGeom>
            <a:avLst/>
            <a:gdLst/>
            <a:ahLst/>
            <a:cxnLst/>
            <a:rect l="l" t="t" r="r" b="b"/>
            <a:pathLst>
              <a:path w="3635044" h="4236853">
                <a:moveTo>
                  <a:pt x="452813" y="0"/>
                </a:moveTo>
                <a:lnTo>
                  <a:pt x="3635044" y="0"/>
                </a:lnTo>
                <a:lnTo>
                  <a:pt x="3002185" y="4236853"/>
                </a:lnTo>
                <a:lnTo>
                  <a:pt x="0" y="4236853"/>
                </a:lnTo>
                <a:lnTo>
                  <a:pt x="0" y="3045007"/>
                </a:lnTo>
                <a:close/>
              </a:path>
            </a:pathLst>
          </a:custGeom>
        </p:spPr>
      </p:pic>
      <p:sp>
        <p:nvSpPr>
          <p:cNvPr id="112" name="Isosceles Triangle 30">
            <a:extLst>
              <a:ext uri="{FF2B5EF4-FFF2-40B4-BE49-F238E27FC236}">
                <a16:creationId xmlns:a16="http://schemas.microsoft.com/office/drawing/2014/main" id="{990521D1-5B76-4521-A740-A335F5B84E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13" name="Straight Connector 108">
            <a:extLst>
              <a:ext uri="{FF2B5EF4-FFF2-40B4-BE49-F238E27FC236}">
                <a16:creationId xmlns:a16="http://schemas.microsoft.com/office/drawing/2014/main" id="{F23FE84D-03CE-4670-A16A-7886B1B9E46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4292" y="2621146"/>
            <a:ext cx="325647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0BA60D9-0BA2-4732-A0D2-0EAF717804D8}"/>
              </a:ext>
            </a:extLst>
          </p:cNvPr>
          <p:cNvSpPr>
            <a:spLocks noGrp="1"/>
          </p:cNvSpPr>
          <p:nvPr>
            <p:ph sz="half" idx="2"/>
          </p:nvPr>
        </p:nvSpPr>
        <p:spPr>
          <a:xfrm>
            <a:off x="4821430" y="3157216"/>
            <a:ext cx="4546407" cy="2024379"/>
          </a:xfrm>
        </p:spPr>
        <p:txBody>
          <a:bodyPr vert="horz" lIns="91440" tIns="45720" rIns="91440" bIns="45720" rtlCol="0">
            <a:normAutofit/>
          </a:bodyPr>
          <a:lstStyle/>
          <a:p>
            <a:pPr marL="0" indent="0">
              <a:buNone/>
            </a:pPr>
            <a:r>
              <a:rPr lang="en-US" dirty="0">
                <a:solidFill>
                  <a:srgbClr val="002060"/>
                </a:solidFill>
                <a:latin typeface="Arial Rounded MT Bold" panose="020F0704030504030204" pitchFamily="34" charset="0"/>
              </a:rPr>
              <a:t>Next are a few advance utility relocation projects that were completed this past year to compare how well our design/planning came together once the project went into construction.</a:t>
            </a:r>
          </a:p>
          <a:p>
            <a:endParaRPr lang="en-US" dirty="0"/>
          </a:p>
        </p:txBody>
      </p:sp>
    </p:spTree>
    <p:extLst>
      <p:ext uri="{BB962C8B-B14F-4D97-AF65-F5344CB8AC3E}">
        <p14:creationId xmlns:p14="http://schemas.microsoft.com/office/powerpoint/2010/main" val="29169274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2356F361-DB9C-4716-8572-8E67E9AB4D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6" name="Straight Connector 15">
              <a:extLst>
                <a:ext uri="{FF2B5EF4-FFF2-40B4-BE49-F238E27FC236}">
                  <a16:creationId xmlns:a16="http://schemas.microsoft.com/office/drawing/2014/main" id="{E6FF2CA3-6D93-438A-AA13-5844C345F80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8D6C7FF8-C6AA-493F-BF62-FC52DE27708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8" name="Rectangle 23">
              <a:extLst>
                <a:ext uri="{FF2B5EF4-FFF2-40B4-BE49-F238E27FC236}">
                  <a16:creationId xmlns:a16="http://schemas.microsoft.com/office/drawing/2014/main" id="{215DAE39-2187-4AA8-8703-0F2B3BCFEE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5">
              <a:extLst>
                <a:ext uri="{FF2B5EF4-FFF2-40B4-BE49-F238E27FC236}">
                  <a16:creationId xmlns:a16="http://schemas.microsoft.com/office/drawing/2014/main" id="{1D0826C5-89FD-49A0-9E8F-19DA04FE6F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CE0557FD-5B6C-4875-9EA4-18DAD6258B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7">
              <a:extLst>
                <a:ext uri="{FF2B5EF4-FFF2-40B4-BE49-F238E27FC236}">
                  <a16:creationId xmlns:a16="http://schemas.microsoft.com/office/drawing/2014/main" id="{55C096D6-25B6-418D-8FFF-894AC5FB60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8">
              <a:extLst>
                <a:ext uri="{FF2B5EF4-FFF2-40B4-BE49-F238E27FC236}">
                  <a16:creationId xmlns:a16="http://schemas.microsoft.com/office/drawing/2014/main" id="{4480C8B4-C2F4-427B-B03E-ABF3C9AF19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9">
              <a:extLst>
                <a:ext uri="{FF2B5EF4-FFF2-40B4-BE49-F238E27FC236}">
                  <a16:creationId xmlns:a16="http://schemas.microsoft.com/office/drawing/2014/main" id="{E767DA1E-BBBF-419C-8E95-8393DA0F72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D88EF27D-D851-4A85-942B-DC69237C8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Isosceles Triangle 24">
              <a:extLst>
                <a:ext uri="{FF2B5EF4-FFF2-40B4-BE49-F238E27FC236}">
                  <a16:creationId xmlns:a16="http://schemas.microsoft.com/office/drawing/2014/main" id="{808DF878-FD48-4C53-8A3A-4636F450E3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5" name="Title 4">
            <a:extLst>
              <a:ext uri="{FF2B5EF4-FFF2-40B4-BE49-F238E27FC236}">
                <a16:creationId xmlns:a16="http://schemas.microsoft.com/office/drawing/2014/main" id="{E10E3A4B-C850-4A3C-9C9A-C838FB6DA34B}"/>
              </a:ext>
            </a:extLst>
          </p:cNvPr>
          <p:cNvSpPr>
            <a:spLocks noGrp="1"/>
          </p:cNvSpPr>
          <p:nvPr>
            <p:ph type="title"/>
          </p:nvPr>
        </p:nvSpPr>
        <p:spPr>
          <a:xfrm>
            <a:off x="6876528" y="498037"/>
            <a:ext cx="2930518" cy="1320800"/>
          </a:xfrm>
        </p:spPr>
        <p:txBody>
          <a:bodyPr vert="horz" lIns="91440" tIns="45720" rIns="91440" bIns="45720" rtlCol="0" anchor="ctr">
            <a:normAutofit/>
          </a:bodyPr>
          <a:lstStyle/>
          <a:p>
            <a:r>
              <a:rPr lang="en-US" dirty="0">
                <a:solidFill>
                  <a:srgbClr val="002060"/>
                </a:solidFill>
                <a:latin typeface="Arial Rounded MT Bold" panose="020F0704030504030204" pitchFamily="34" charset="0"/>
              </a:rPr>
              <a:t>Final Bridge Design</a:t>
            </a:r>
          </a:p>
        </p:txBody>
      </p:sp>
      <p:pic>
        <p:nvPicPr>
          <p:cNvPr id="4" name="Picture 3">
            <a:extLst>
              <a:ext uri="{FF2B5EF4-FFF2-40B4-BE49-F238E27FC236}">
                <a16:creationId xmlns:a16="http://schemas.microsoft.com/office/drawing/2014/main" id="{58FC5B18-5DD8-4EC2-AF40-A97256EEB526}"/>
              </a:ext>
            </a:extLst>
          </p:cNvPr>
          <p:cNvPicPr>
            <a:picLocks noChangeAspect="1"/>
          </p:cNvPicPr>
          <p:nvPr/>
        </p:nvPicPr>
        <p:blipFill>
          <a:blip r:embed="rId2"/>
          <a:stretch>
            <a:fillRect/>
          </a:stretch>
        </p:blipFill>
        <p:spPr>
          <a:xfrm>
            <a:off x="317920" y="381000"/>
            <a:ext cx="6546766" cy="2324100"/>
          </a:xfrm>
          <a:prstGeom prst="rect">
            <a:avLst/>
          </a:prstGeom>
        </p:spPr>
      </p:pic>
      <p:sp>
        <p:nvSpPr>
          <p:cNvPr id="6" name="Content Placeholder 5">
            <a:extLst>
              <a:ext uri="{FF2B5EF4-FFF2-40B4-BE49-F238E27FC236}">
                <a16:creationId xmlns:a16="http://schemas.microsoft.com/office/drawing/2014/main" id="{C84BE6F9-C4E6-4054-B142-62FE917FB979}"/>
              </a:ext>
            </a:extLst>
          </p:cNvPr>
          <p:cNvSpPr>
            <a:spLocks noGrp="1"/>
          </p:cNvSpPr>
          <p:nvPr>
            <p:ph sz="half" idx="1"/>
          </p:nvPr>
        </p:nvSpPr>
        <p:spPr>
          <a:xfrm>
            <a:off x="6782927" y="1910473"/>
            <a:ext cx="2930517" cy="4648200"/>
          </a:xfrm>
        </p:spPr>
        <p:txBody>
          <a:bodyPr vert="horz" lIns="91440" tIns="45720" rIns="91440" bIns="45720" rtlCol="0">
            <a:noAutofit/>
          </a:bodyPr>
          <a:lstStyle/>
          <a:p>
            <a:pPr>
              <a:lnSpc>
                <a:spcPct val="90000"/>
              </a:lnSpc>
            </a:pPr>
            <a:r>
              <a:rPr lang="en-US" dirty="0">
                <a:solidFill>
                  <a:srgbClr val="002060"/>
                </a:solidFill>
                <a:latin typeface="Arial Rounded MT Bold" panose="020F0704030504030204" pitchFamily="34" charset="0"/>
              </a:rPr>
              <a:t>The gas main presented many design challenges to the DelDOT’s bridge section, so they decided to keep it in place and line it with concrete.</a:t>
            </a:r>
          </a:p>
          <a:p>
            <a:pPr>
              <a:lnSpc>
                <a:spcPct val="90000"/>
              </a:lnSpc>
            </a:pPr>
            <a:r>
              <a:rPr lang="en-US" dirty="0">
                <a:solidFill>
                  <a:srgbClr val="002060"/>
                </a:solidFill>
                <a:latin typeface="Arial Rounded MT Bold" panose="020F0704030504030204" pitchFamily="34" charset="0"/>
              </a:rPr>
              <a:t>To provide a safe crossing between the two parks, a pedestrian culvert was built at a higher elevation.</a:t>
            </a:r>
          </a:p>
          <a:p>
            <a:pPr>
              <a:lnSpc>
                <a:spcPct val="90000"/>
              </a:lnSpc>
            </a:pPr>
            <a:r>
              <a:rPr lang="en-US" dirty="0">
                <a:solidFill>
                  <a:srgbClr val="002060"/>
                </a:solidFill>
                <a:latin typeface="Arial Rounded MT Bold" panose="020F0704030504030204" pitchFamily="34" charset="0"/>
              </a:rPr>
              <a:t>This saved the 16” steel gas main from being relocated.</a:t>
            </a:r>
          </a:p>
        </p:txBody>
      </p:sp>
      <p:pic>
        <p:nvPicPr>
          <p:cNvPr id="10" name="Content Placeholder 9" descr="A picture containing grass, tree, outdoor&#10;&#10;Description automatically generated">
            <a:extLst>
              <a:ext uri="{FF2B5EF4-FFF2-40B4-BE49-F238E27FC236}">
                <a16:creationId xmlns:a16="http://schemas.microsoft.com/office/drawing/2014/main" id="{E3C58BC5-6AA1-49A8-BA08-E1FA6BF2269E}"/>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005730" y="2716213"/>
            <a:ext cx="4900429" cy="3675322"/>
          </a:xfrm>
          <a:prstGeom prst="rect">
            <a:avLst/>
          </a:prstGeom>
        </p:spPr>
      </p:pic>
    </p:spTree>
    <p:extLst>
      <p:ext uri="{BB962C8B-B14F-4D97-AF65-F5344CB8AC3E}">
        <p14:creationId xmlns:p14="http://schemas.microsoft.com/office/powerpoint/2010/main" val="35302563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F50D8-64A7-4C69-93E0-D9C576A2DE58}"/>
              </a:ext>
            </a:extLst>
          </p:cNvPr>
          <p:cNvSpPr>
            <a:spLocks noGrp="1"/>
          </p:cNvSpPr>
          <p:nvPr>
            <p:ph type="title"/>
          </p:nvPr>
        </p:nvSpPr>
        <p:spPr>
          <a:xfrm>
            <a:off x="677334" y="918072"/>
            <a:ext cx="8596668" cy="734458"/>
          </a:xfrm>
        </p:spPr>
        <p:txBody>
          <a:bodyPr/>
          <a:lstStyle/>
          <a:p>
            <a:r>
              <a:rPr lang="en-US" dirty="0">
                <a:solidFill>
                  <a:srgbClr val="002060"/>
                </a:solidFill>
                <a:latin typeface="Arial Rounded MT Bold" panose="020F0704030504030204" pitchFamily="34" charset="0"/>
              </a:rPr>
              <a:t>Minimal Impacts</a:t>
            </a:r>
          </a:p>
        </p:txBody>
      </p:sp>
      <p:sp>
        <p:nvSpPr>
          <p:cNvPr id="3" name="Content Placeholder 2">
            <a:extLst>
              <a:ext uri="{FF2B5EF4-FFF2-40B4-BE49-F238E27FC236}">
                <a16:creationId xmlns:a16="http://schemas.microsoft.com/office/drawing/2014/main" id="{91A32627-454A-4B64-8405-53813225D7F1}"/>
              </a:ext>
            </a:extLst>
          </p:cNvPr>
          <p:cNvSpPr>
            <a:spLocks noGrp="1"/>
          </p:cNvSpPr>
          <p:nvPr>
            <p:ph sz="half" idx="1"/>
          </p:nvPr>
        </p:nvSpPr>
        <p:spPr/>
        <p:txBody>
          <a:bodyPr>
            <a:normAutofit/>
          </a:bodyPr>
          <a:lstStyle/>
          <a:p>
            <a:r>
              <a:rPr lang="en-US" sz="1600" dirty="0">
                <a:solidFill>
                  <a:srgbClr val="002060"/>
                </a:solidFill>
                <a:latin typeface="Arial Rounded MT Bold" panose="020F0704030504030204" pitchFamily="34" charset="0"/>
              </a:rPr>
              <a:t>DelDOT’s bridge section brought in a CM/GC for the project.</a:t>
            </a:r>
          </a:p>
          <a:p>
            <a:r>
              <a:rPr lang="en-US" sz="1600" dirty="0">
                <a:solidFill>
                  <a:srgbClr val="002060"/>
                </a:solidFill>
                <a:latin typeface="Arial Rounded MT Bold" panose="020F0704030504030204" pitchFamily="34" charset="0"/>
              </a:rPr>
              <a:t>Their main concern was placing the new wingwalls.</a:t>
            </a:r>
          </a:p>
          <a:p>
            <a:r>
              <a:rPr lang="en-US" sz="1600" dirty="0">
                <a:solidFill>
                  <a:srgbClr val="002060"/>
                </a:solidFill>
                <a:latin typeface="Arial Rounded MT Bold" panose="020F0704030504030204" pitchFamily="34" charset="0"/>
              </a:rPr>
              <a:t>To place them, the crane would be within the 10-foot radius of the aerial electric lines.</a:t>
            </a:r>
          </a:p>
          <a:p>
            <a:r>
              <a:rPr lang="en-US" sz="1600" dirty="0">
                <a:solidFill>
                  <a:srgbClr val="002060"/>
                </a:solidFill>
                <a:latin typeface="Arial Rounded MT Bold" panose="020F0704030504030204" pitchFamily="34" charset="0"/>
              </a:rPr>
              <a:t>Through coordination with Delmarva Power Electric, we were able to obtain a 24-hour outage.</a:t>
            </a:r>
          </a:p>
        </p:txBody>
      </p:sp>
      <p:sp>
        <p:nvSpPr>
          <p:cNvPr id="4" name="Content Placeholder 3">
            <a:extLst>
              <a:ext uri="{FF2B5EF4-FFF2-40B4-BE49-F238E27FC236}">
                <a16:creationId xmlns:a16="http://schemas.microsoft.com/office/drawing/2014/main" id="{9FAC39B6-9FA7-439F-B2C6-43FDC7CA32F1}"/>
              </a:ext>
            </a:extLst>
          </p:cNvPr>
          <p:cNvSpPr>
            <a:spLocks noGrp="1"/>
          </p:cNvSpPr>
          <p:nvPr>
            <p:ph sz="half" idx="2"/>
          </p:nvPr>
        </p:nvSpPr>
        <p:spPr/>
        <p:txBody>
          <a:bodyPr>
            <a:normAutofit/>
          </a:bodyPr>
          <a:lstStyle/>
          <a:p>
            <a:r>
              <a:rPr lang="en-US" sz="1600" dirty="0">
                <a:solidFill>
                  <a:srgbClr val="002060"/>
                </a:solidFill>
                <a:latin typeface="Arial Rounded MT Bold" panose="020F0704030504030204" pitchFamily="34" charset="0"/>
              </a:rPr>
              <a:t>As with every project, we had a few hiccups.</a:t>
            </a:r>
          </a:p>
          <a:p>
            <a:r>
              <a:rPr lang="en-US" sz="1600" dirty="0">
                <a:solidFill>
                  <a:srgbClr val="002060"/>
                </a:solidFill>
                <a:latin typeface="Arial Rounded MT Bold" panose="020F0704030504030204" pitchFamily="34" charset="0"/>
              </a:rPr>
              <a:t>The culvert pre-fabrication was not completed on time.  Therefore, the original outage was delayed from October 2019 until April 2020.</a:t>
            </a:r>
          </a:p>
          <a:p>
            <a:r>
              <a:rPr lang="en-US" sz="1600" dirty="0">
                <a:solidFill>
                  <a:srgbClr val="002060"/>
                </a:solidFill>
                <a:latin typeface="Arial Rounded MT Bold" panose="020F0704030504030204" pitchFamily="34" charset="0"/>
              </a:rPr>
              <a:t>By changing the design and thinking of alternatives, DelDOT was able to minimize the utility involvement.</a:t>
            </a:r>
          </a:p>
          <a:p>
            <a:r>
              <a:rPr lang="en-US" sz="1600" dirty="0">
                <a:solidFill>
                  <a:srgbClr val="002060"/>
                </a:solidFill>
                <a:latin typeface="Arial Rounded MT Bold" panose="020F0704030504030204" pitchFamily="34" charset="0"/>
              </a:rPr>
              <a:t>Construction took place and the project was completed June 2020.</a:t>
            </a:r>
          </a:p>
        </p:txBody>
      </p:sp>
    </p:spTree>
    <p:extLst>
      <p:ext uri="{BB962C8B-B14F-4D97-AF65-F5344CB8AC3E}">
        <p14:creationId xmlns:p14="http://schemas.microsoft.com/office/powerpoint/2010/main" val="28726184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6C4CE64-85F2-43F3-A834-B90F90FE7F3E}"/>
              </a:ext>
            </a:extLst>
          </p:cNvPr>
          <p:cNvSpPr>
            <a:spLocks noGrp="1"/>
          </p:cNvSpPr>
          <p:nvPr>
            <p:ph sz="half" idx="2"/>
          </p:nvPr>
        </p:nvSpPr>
        <p:spPr>
          <a:xfrm>
            <a:off x="336631" y="2552585"/>
            <a:ext cx="5115310" cy="4115844"/>
          </a:xfrm>
        </p:spPr>
        <p:txBody>
          <a:bodyPr>
            <a:noAutofit/>
          </a:bodyPr>
          <a:lstStyle/>
          <a:p>
            <a:pPr marL="0" indent="0">
              <a:buNone/>
            </a:pPr>
            <a:r>
              <a:rPr lang="en-US" sz="1600" u="sng" dirty="0">
                <a:solidFill>
                  <a:srgbClr val="002060"/>
                </a:solidFill>
                <a:latin typeface="Arial Rounded MT Bold" panose="020F0704030504030204" pitchFamily="34" charset="0"/>
              </a:rPr>
              <a:t>Utility Inspection</a:t>
            </a:r>
          </a:p>
          <a:p>
            <a:r>
              <a:rPr lang="en-US" sz="1400" dirty="0">
                <a:solidFill>
                  <a:srgbClr val="002060"/>
                </a:solidFill>
                <a:latin typeface="Arial Rounded MT Bold" panose="020F0704030504030204" pitchFamily="34" charset="0"/>
              </a:rPr>
              <a:t>DelDOT has agreements with different consultants to hand the day-to-day inspection of advanced utility relocations.</a:t>
            </a:r>
          </a:p>
          <a:p>
            <a:r>
              <a:rPr lang="en-US" sz="1400" dirty="0">
                <a:solidFill>
                  <a:srgbClr val="002060"/>
                </a:solidFill>
                <a:latin typeface="Arial Rounded MT Bold" panose="020F0704030504030204" pitchFamily="34" charset="0"/>
              </a:rPr>
              <a:t>When utilized, these inspectors are on site every day while the utilities are working.</a:t>
            </a:r>
          </a:p>
          <a:p>
            <a:r>
              <a:rPr lang="en-US" sz="1400" dirty="0">
                <a:solidFill>
                  <a:srgbClr val="002060"/>
                </a:solidFill>
                <a:latin typeface="Arial Rounded MT Bold" panose="020F0704030504030204" pitchFamily="34" charset="0"/>
              </a:rPr>
              <a:t>They are tasked with keeping a daily log outlining who is working, site conditions, work performed, etc.</a:t>
            </a:r>
          </a:p>
          <a:p>
            <a:r>
              <a:rPr lang="en-US" sz="1400" dirty="0">
                <a:solidFill>
                  <a:srgbClr val="002060"/>
                </a:solidFill>
                <a:latin typeface="Arial Rounded MT Bold" panose="020F0704030504030204" pitchFamily="34" charset="0"/>
              </a:rPr>
              <a:t>They can answer questions &amp; address issues quickly to keep work moving. </a:t>
            </a:r>
          </a:p>
          <a:p>
            <a:r>
              <a:rPr lang="en-US" sz="1400" dirty="0">
                <a:solidFill>
                  <a:srgbClr val="002060"/>
                </a:solidFill>
                <a:latin typeface="Arial Rounded MT Bold" panose="020F0704030504030204" pitchFamily="34" charset="0"/>
              </a:rPr>
              <a:t>We are finding that it is working well with projects currently under construction.</a:t>
            </a:r>
          </a:p>
          <a:p>
            <a:r>
              <a:rPr lang="en-US" sz="1400" dirty="0">
                <a:solidFill>
                  <a:srgbClr val="002060"/>
                </a:solidFill>
                <a:latin typeface="Arial Rounded MT Bold" panose="020F0704030504030204" pitchFamily="34" charset="0"/>
              </a:rPr>
              <a:t>This has helped take the burden off DelDOT by providing knowledgeable people that understand the utility business.</a:t>
            </a:r>
          </a:p>
          <a:p>
            <a:endParaRPr lang="en-US" sz="1400" dirty="0">
              <a:solidFill>
                <a:srgbClr val="002060"/>
              </a:solidFill>
              <a:latin typeface="Arial Rounded MT Bold" panose="020F0704030504030204" pitchFamily="34" charset="0"/>
            </a:endParaRPr>
          </a:p>
        </p:txBody>
      </p:sp>
      <p:sp>
        <p:nvSpPr>
          <p:cNvPr id="6" name="Content Placeholder 5">
            <a:extLst>
              <a:ext uri="{FF2B5EF4-FFF2-40B4-BE49-F238E27FC236}">
                <a16:creationId xmlns:a16="http://schemas.microsoft.com/office/drawing/2014/main" id="{E7355873-707A-42ED-91B4-DD663135F6A2}"/>
              </a:ext>
            </a:extLst>
          </p:cNvPr>
          <p:cNvSpPr>
            <a:spLocks noGrp="1"/>
          </p:cNvSpPr>
          <p:nvPr>
            <p:ph sz="quarter" idx="4"/>
          </p:nvPr>
        </p:nvSpPr>
        <p:spPr>
          <a:xfrm>
            <a:off x="5451941" y="790473"/>
            <a:ext cx="4182713" cy="5511175"/>
          </a:xfrm>
        </p:spPr>
        <p:txBody>
          <a:bodyPr>
            <a:noAutofit/>
          </a:bodyPr>
          <a:lstStyle/>
          <a:p>
            <a:r>
              <a:rPr lang="en-US" sz="1400" dirty="0">
                <a:solidFill>
                  <a:srgbClr val="002060"/>
                </a:solidFill>
                <a:latin typeface="Arial Rounded MT Bold" panose="020F0704030504030204" pitchFamily="34" charset="0"/>
              </a:rPr>
              <a:t>At this time, DelDOT has a few projects with utility inspectors on site that were not mention previously.</a:t>
            </a:r>
          </a:p>
          <a:p>
            <a:r>
              <a:rPr lang="en-US" sz="1400" dirty="0">
                <a:solidFill>
                  <a:srgbClr val="002060"/>
                </a:solidFill>
                <a:latin typeface="Arial Rounded MT Bold" panose="020F0704030504030204" pitchFamily="34" charset="0"/>
              </a:rPr>
              <a:t>The projects are:</a:t>
            </a:r>
          </a:p>
          <a:p>
            <a:pPr lvl="1">
              <a:buFont typeface="Wingdings" panose="05000000000000000000" pitchFamily="2" charset="2"/>
              <a:buChar char="Ø"/>
            </a:pPr>
            <a:r>
              <a:rPr lang="en-US" sz="1400" dirty="0">
                <a:solidFill>
                  <a:srgbClr val="002060"/>
                </a:solidFill>
                <a:latin typeface="Arial Rounded MT Bold" panose="020F0704030504030204" pitchFamily="34" charset="0"/>
              </a:rPr>
              <a:t>SR72, McCoy Road to SR71:                        </a:t>
            </a:r>
            <a:r>
              <a:rPr lang="en-US" sz="1400" u="sng" dirty="0">
                <a:solidFill>
                  <a:srgbClr val="002060"/>
                </a:solidFill>
                <a:latin typeface="Arial Rounded MT Bold" panose="020F0704030504030204" pitchFamily="34" charset="0"/>
              </a:rPr>
              <a:t>Dane Mayorga (Century) </a:t>
            </a:r>
            <a:r>
              <a:rPr lang="en-US" sz="1400" dirty="0">
                <a:solidFill>
                  <a:srgbClr val="002060"/>
                </a:solidFill>
                <a:latin typeface="Arial Rounded MT Bold" panose="020F0704030504030204" pitchFamily="34" charset="0"/>
              </a:rPr>
              <a:t>is on site and working through this everchanging project.</a:t>
            </a:r>
          </a:p>
          <a:p>
            <a:pPr lvl="1">
              <a:buFont typeface="Wingdings" panose="05000000000000000000" pitchFamily="2" charset="2"/>
              <a:buChar char="Ø"/>
            </a:pPr>
            <a:r>
              <a:rPr lang="en-US" sz="1400" dirty="0">
                <a:solidFill>
                  <a:srgbClr val="002060"/>
                </a:solidFill>
                <a:latin typeface="Arial Rounded MT Bold" panose="020F0704030504030204" pitchFamily="34" charset="0"/>
              </a:rPr>
              <a:t>Elkton Road:                                                     </a:t>
            </a:r>
            <a:r>
              <a:rPr lang="en-US" sz="1400" u="sng" dirty="0">
                <a:solidFill>
                  <a:srgbClr val="002060"/>
                </a:solidFill>
                <a:latin typeface="Arial Rounded MT Bold" panose="020F0704030504030204" pitchFamily="34" charset="0"/>
              </a:rPr>
              <a:t>Larry Miller (KCI)</a:t>
            </a:r>
            <a:r>
              <a:rPr lang="en-US" sz="1400" dirty="0">
                <a:solidFill>
                  <a:srgbClr val="002060"/>
                </a:solidFill>
                <a:latin typeface="Arial Rounded MT Bold" panose="020F0704030504030204" pitchFamily="34" charset="0"/>
              </a:rPr>
              <a:t> is still working on site and assisting the State’s contractor as the roadway widening is being constructed.</a:t>
            </a:r>
          </a:p>
          <a:p>
            <a:pPr lvl="1">
              <a:buFont typeface="Wingdings" panose="05000000000000000000" pitchFamily="2" charset="2"/>
              <a:buChar char="Ø"/>
            </a:pPr>
            <a:r>
              <a:rPr lang="en-US" sz="1400" dirty="0">
                <a:solidFill>
                  <a:srgbClr val="002060"/>
                </a:solidFill>
                <a:latin typeface="Arial Rounded MT Bold" panose="020F0704030504030204" pitchFamily="34" charset="0"/>
              </a:rPr>
              <a:t>SR 299, SR1 to Catherine Street:          </a:t>
            </a:r>
            <a:r>
              <a:rPr lang="en-US" sz="1400" u="sng" dirty="0">
                <a:solidFill>
                  <a:srgbClr val="002060"/>
                </a:solidFill>
                <a:latin typeface="Arial Rounded MT Bold" panose="020F0704030504030204" pitchFamily="34" charset="0"/>
              </a:rPr>
              <a:t>Kendall Robinson (Century)</a:t>
            </a:r>
            <a:r>
              <a:rPr lang="en-US" sz="1400" dirty="0">
                <a:solidFill>
                  <a:srgbClr val="002060"/>
                </a:solidFill>
                <a:latin typeface="Arial Rounded MT Bold" panose="020F0704030504030204" pitchFamily="34" charset="0"/>
              </a:rPr>
              <a:t> is currently on site as the utilities are relocating.</a:t>
            </a:r>
          </a:p>
          <a:p>
            <a:r>
              <a:rPr lang="en-US" sz="1400" dirty="0">
                <a:solidFill>
                  <a:srgbClr val="002060"/>
                </a:solidFill>
                <a:latin typeface="Arial Rounded MT Bold" panose="020F0704030504030204" pitchFamily="34" charset="0"/>
              </a:rPr>
              <a:t>These gentlemen are doing a fantastic job and deserve to recognize them for a job well done.</a:t>
            </a:r>
          </a:p>
        </p:txBody>
      </p:sp>
      <p:pic>
        <p:nvPicPr>
          <p:cNvPr id="12" name="Picture 11">
            <a:extLst>
              <a:ext uri="{FF2B5EF4-FFF2-40B4-BE49-F238E27FC236}">
                <a16:creationId xmlns:a16="http://schemas.microsoft.com/office/drawing/2014/main" id="{77E4FEDB-1FD2-4FE2-8547-5E2DFF956637}"/>
              </a:ext>
            </a:extLst>
          </p:cNvPr>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65213" y="45743"/>
            <a:ext cx="2974593" cy="2506842"/>
          </a:xfrm>
          <a:prstGeom prst="rect">
            <a:avLst/>
          </a:prstGeom>
        </p:spPr>
      </p:pic>
    </p:spTree>
    <p:extLst>
      <p:ext uri="{BB962C8B-B14F-4D97-AF65-F5344CB8AC3E}">
        <p14:creationId xmlns:p14="http://schemas.microsoft.com/office/powerpoint/2010/main" val="21451705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1" name="Rectangle 10">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53376"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133042"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7"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4631"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6597"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5488"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7655"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Isosceles Triangle 24">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4821"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Freeform: Shape 26">
            <a:extLst>
              <a:ext uri="{FF2B5EF4-FFF2-40B4-BE49-F238E27FC236}">
                <a16:creationId xmlns:a16="http://schemas.microsoft.com/office/drawing/2014/main" id="{142BFA2A-77A0-4F60-A32A-685681C84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2154" y="-8467"/>
            <a:ext cx="7109846" cy="6866467"/>
          </a:xfrm>
          <a:custGeom>
            <a:avLst/>
            <a:gdLst>
              <a:gd name="connsiteX0" fmla="*/ 0 w 7109846"/>
              <a:gd name="connsiteY0" fmla="*/ 0 h 6866467"/>
              <a:gd name="connsiteX1" fmla="*/ 1249825 w 7109846"/>
              <a:gd name="connsiteY1" fmla="*/ 0 h 6866467"/>
              <a:gd name="connsiteX2" fmla="*/ 1249825 w 7109846"/>
              <a:gd name="connsiteY2" fmla="*/ 8467 h 6866467"/>
              <a:gd name="connsiteX3" fmla="*/ 7109846 w 7109846"/>
              <a:gd name="connsiteY3" fmla="*/ 8467 h 6866467"/>
              <a:gd name="connsiteX4" fmla="*/ 7109846 w 7109846"/>
              <a:gd name="connsiteY4" fmla="*/ 6866467 h 6866467"/>
              <a:gd name="connsiteX5" fmla="*/ 1249825 w 7109846"/>
              <a:gd name="connsiteY5" fmla="*/ 6866467 h 6866467"/>
              <a:gd name="connsiteX6" fmla="*/ 1109382 w 7109846"/>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09846" h="6866467">
                <a:moveTo>
                  <a:pt x="0" y="0"/>
                </a:moveTo>
                <a:lnTo>
                  <a:pt x="1249825" y="0"/>
                </a:lnTo>
                <a:lnTo>
                  <a:pt x="1249825" y="8467"/>
                </a:lnTo>
                <a:lnTo>
                  <a:pt x="7109846" y="8467"/>
                </a:lnTo>
                <a:lnTo>
                  <a:pt x="7109846" y="6866467"/>
                </a:lnTo>
                <a:lnTo>
                  <a:pt x="1249825" y="6866467"/>
                </a:lnTo>
                <a:lnTo>
                  <a:pt x="1109382" y="686646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A1435881-FBAA-4BDD-B9EE-253D2FA79A05}"/>
              </a:ext>
            </a:extLst>
          </p:cNvPr>
          <p:cNvSpPr>
            <a:spLocks noGrp="1"/>
          </p:cNvSpPr>
          <p:nvPr>
            <p:ph type="title"/>
          </p:nvPr>
        </p:nvSpPr>
        <p:spPr>
          <a:xfrm>
            <a:off x="677334" y="609599"/>
            <a:ext cx="3843375" cy="5545667"/>
          </a:xfrm>
        </p:spPr>
        <p:txBody>
          <a:bodyPr anchor="ctr">
            <a:normAutofit/>
          </a:bodyPr>
          <a:lstStyle/>
          <a:p>
            <a:r>
              <a:rPr lang="en-US" sz="4000" dirty="0">
                <a:solidFill>
                  <a:schemeClr val="tx1">
                    <a:lumMod val="85000"/>
                    <a:lumOff val="15000"/>
                  </a:schemeClr>
                </a:solidFill>
                <a:latin typeface="Arial Rounded MT Bold" panose="020F0704030504030204" pitchFamily="34" charset="0"/>
              </a:rPr>
              <a:t>Finally…..</a:t>
            </a:r>
          </a:p>
        </p:txBody>
      </p:sp>
      <p:sp>
        <p:nvSpPr>
          <p:cNvPr id="4" name="Content Placeholder 3">
            <a:extLst>
              <a:ext uri="{FF2B5EF4-FFF2-40B4-BE49-F238E27FC236}">
                <a16:creationId xmlns:a16="http://schemas.microsoft.com/office/drawing/2014/main" id="{2C0DF3AF-A1AF-4F0E-9FCB-01592371BAAB}"/>
              </a:ext>
            </a:extLst>
          </p:cNvPr>
          <p:cNvSpPr>
            <a:spLocks noGrp="1"/>
          </p:cNvSpPr>
          <p:nvPr>
            <p:ph idx="1"/>
          </p:nvPr>
        </p:nvSpPr>
        <p:spPr>
          <a:xfrm>
            <a:off x="6116084" y="609600"/>
            <a:ext cx="5511296" cy="5545667"/>
          </a:xfrm>
        </p:spPr>
        <p:txBody>
          <a:bodyPr anchor="ctr">
            <a:normAutofit/>
          </a:bodyPr>
          <a:lstStyle/>
          <a:p>
            <a:pPr marL="0" indent="0">
              <a:buNone/>
            </a:pPr>
            <a:r>
              <a:rPr lang="en-US" dirty="0">
                <a:solidFill>
                  <a:srgbClr val="FFFFFF"/>
                </a:solidFill>
                <a:latin typeface="Arial Rounded MT Bold" panose="020F0704030504030204" pitchFamily="34" charset="0"/>
              </a:rPr>
              <a:t>We are all trying to work toward a common goal and the best way to achieve this is </a:t>
            </a:r>
            <a:r>
              <a:rPr lang="en-US" u="sng" dirty="0">
                <a:solidFill>
                  <a:srgbClr val="FFFFFF"/>
                </a:solidFill>
                <a:latin typeface="Arial Rounded MT Bold" panose="020F0704030504030204" pitchFamily="34" charset="0"/>
              </a:rPr>
              <a:t>COMMUNICATION</a:t>
            </a:r>
            <a:r>
              <a:rPr lang="en-US" dirty="0">
                <a:solidFill>
                  <a:srgbClr val="FFFFFF"/>
                </a:solidFill>
                <a:latin typeface="Arial Rounded MT Bold" panose="020F0704030504030204" pitchFamily="34" charset="0"/>
              </a:rPr>
              <a:t>.</a:t>
            </a:r>
          </a:p>
          <a:p>
            <a:pPr marL="0" indent="0">
              <a:buNone/>
            </a:pPr>
            <a:r>
              <a:rPr lang="en-US" dirty="0">
                <a:solidFill>
                  <a:srgbClr val="FFFFFF"/>
                </a:solidFill>
                <a:latin typeface="Arial Rounded MT Bold" panose="020F0704030504030204" pitchFamily="34" charset="0"/>
              </a:rPr>
              <a:t>We at DelDOT are continuing to keep the lines of communications open and will help in anyway we can.</a:t>
            </a:r>
          </a:p>
          <a:p>
            <a:pPr marL="0" indent="0">
              <a:buNone/>
            </a:pPr>
            <a:r>
              <a:rPr lang="en-US" dirty="0">
                <a:solidFill>
                  <a:srgbClr val="FFFFFF"/>
                </a:solidFill>
                <a:latin typeface="Arial Rounded MT Bold" panose="020F0704030504030204" pitchFamily="34" charset="0"/>
              </a:rPr>
              <a:t>Living in the world of COVID-19 restrictions, we have not been able to offer the trainings we would like to provide.  Hopefully, we can schedule them soon.</a:t>
            </a:r>
          </a:p>
          <a:p>
            <a:pPr marL="0" indent="0">
              <a:buNone/>
            </a:pPr>
            <a:endParaRPr lang="en-US" dirty="0">
              <a:solidFill>
                <a:srgbClr val="FFFFFF"/>
              </a:solidFill>
              <a:latin typeface="Arial Rounded MT Bold" panose="020F0704030504030204" pitchFamily="34" charset="0"/>
            </a:endParaRPr>
          </a:p>
          <a:p>
            <a:pPr marL="0" indent="0">
              <a:buNone/>
            </a:pPr>
            <a:r>
              <a:rPr lang="en-US" dirty="0">
                <a:solidFill>
                  <a:srgbClr val="FFFFFF"/>
                </a:solidFill>
                <a:latin typeface="Arial Rounded MT Bold" panose="020F0704030504030204" pitchFamily="34" charset="0"/>
              </a:rPr>
              <a:t>Remember…….</a:t>
            </a:r>
          </a:p>
        </p:txBody>
      </p:sp>
    </p:spTree>
    <p:extLst>
      <p:ext uri="{BB962C8B-B14F-4D97-AF65-F5344CB8AC3E}">
        <p14:creationId xmlns:p14="http://schemas.microsoft.com/office/powerpoint/2010/main" val="885899773"/>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815A7B4-532E-48C9-AC24-D78ACF3339D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12" name="Freeform 14">
              <a:extLst>
                <a:ext uri="{FF2B5EF4-FFF2-40B4-BE49-F238E27FC236}">
                  <a16:creationId xmlns:a16="http://schemas.microsoft.com/office/drawing/2014/main" id="{D40109F4-CE5C-45F4-856E-F3F69C9FD4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3" name="Straight Connector 12">
              <a:extLst>
                <a:ext uri="{FF2B5EF4-FFF2-40B4-BE49-F238E27FC236}">
                  <a16:creationId xmlns:a16="http://schemas.microsoft.com/office/drawing/2014/main" id="{3CBAA4DE-3D7B-460B-AE98-D9F9990C0B6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7BF1ED3E-4F80-4AF6-A41B-44F53DDE610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C0B2D747-3E31-45C5-9A98-A9710A585F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5">
              <a:extLst>
                <a:ext uri="{FF2B5EF4-FFF2-40B4-BE49-F238E27FC236}">
                  <a16:creationId xmlns:a16="http://schemas.microsoft.com/office/drawing/2014/main" id="{A15FD4BA-3020-462D-8BE8-B3A65B8E49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A304284A-7318-4DD5-898C-2F6B23C778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7">
              <a:extLst>
                <a:ext uri="{FF2B5EF4-FFF2-40B4-BE49-F238E27FC236}">
                  <a16:creationId xmlns:a16="http://schemas.microsoft.com/office/drawing/2014/main" id="{9DF48E66-B635-4509-B115-E0987C014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8">
              <a:extLst>
                <a:ext uri="{FF2B5EF4-FFF2-40B4-BE49-F238E27FC236}">
                  <a16:creationId xmlns:a16="http://schemas.microsoft.com/office/drawing/2014/main" id="{E3B96D94-5F5A-4F4C-810C-917BF4D266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9">
              <a:extLst>
                <a:ext uri="{FF2B5EF4-FFF2-40B4-BE49-F238E27FC236}">
                  <a16:creationId xmlns:a16="http://schemas.microsoft.com/office/drawing/2014/main" id="{7F3782D6-BFF8-4389-9D39-A023ADAA92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ECE162D4-FCAE-441B-B5E9-C91DE62124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 name="Title 2">
            <a:extLst>
              <a:ext uri="{FF2B5EF4-FFF2-40B4-BE49-F238E27FC236}">
                <a16:creationId xmlns:a16="http://schemas.microsoft.com/office/drawing/2014/main" id="{42403E62-6A28-4A5B-841E-4A90A2CF6609}"/>
              </a:ext>
            </a:extLst>
          </p:cNvPr>
          <p:cNvSpPr>
            <a:spLocks noGrp="1"/>
          </p:cNvSpPr>
          <p:nvPr>
            <p:ph type="title"/>
          </p:nvPr>
        </p:nvSpPr>
        <p:spPr>
          <a:xfrm>
            <a:off x="1112743" y="5213279"/>
            <a:ext cx="8288032" cy="1096316"/>
          </a:xfrm>
        </p:spPr>
        <p:txBody>
          <a:bodyPr vert="horz" lIns="91440" tIns="45720" rIns="91440" bIns="45720" rtlCol="0" anchor="b">
            <a:normAutofit/>
          </a:bodyPr>
          <a:lstStyle/>
          <a:p>
            <a:pPr algn="ctr"/>
            <a:r>
              <a:rPr lang="en-US" sz="4800" dirty="0">
                <a:solidFill>
                  <a:srgbClr val="002060"/>
                </a:solidFill>
                <a:latin typeface="Arial Rounded MT Bold" panose="020F0704030504030204" pitchFamily="34" charset="0"/>
              </a:rPr>
              <a:t>Thank you!</a:t>
            </a:r>
            <a:br>
              <a:rPr lang="en-US" sz="4800" dirty="0">
                <a:solidFill>
                  <a:srgbClr val="002060"/>
                </a:solidFill>
                <a:latin typeface="Arial Rounded MT Bold" panose="020F0704030504030204" pitchFamily="34" charset="0"/>
              </a:rPr>
            </a:br>
            <a:r>
              <a:rPr lang="en-US" sz="900" dirty="0">
                <a:solidFill>
                  <a:srgbClr val="002060"/>
                </a:solidFill>
                <a:latin typeface="Arial Rounded MT Bold" panose="020F0704030504030204" pitchFamily="34" charset="0"/>
              </a:rPr>
              <a:t>February 23, 2021</a:t>
            </a:r>
          </a:p>
        </p:txBody>
      </p:sp>
      <p:pic>
        <p:nvPicPr>
          <p:cNvPr id="6" name="Content Placeholder 5" descr="A picture containing text, clock, scoreboard, time&#10;&#10;Description automatically generated">
            <a:extLst>
              <a:ext uri="{FF2B5EF4-FFF2-40B4-BE49-F238E27FC236}">
                <a16:creationId xmlns:a16="http://schemas.microsoft.com/office/drawing/2014/main" id="{C12155B7-BF5E-4F30-8F15-E3D87A683E2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71787" y="526211"/>
            <a:ext cx="7913299" cy="4451231"/>
          </a:xfrm>
          <a:prstGeom prst="rect">
            <a:avLst/>
          </a:prstGeom>
        </p:spPr>
      </p:pic>
    </p:spTree>
    <p:extLst>
      <p:ext uri="{BB962C8B-B14F-4D97-AF65-F5344CB8AC3E}">
        <p14:creationId xmlns:p14="http://schemas.microsoft.com/office/powerpoint/2010/main" val="19067809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3" name="Group 20">
            <a:extLst>
              <a:ext uri="{FF2B5EF4-FFF2-40B4-BE49-F238E27FC236}">
                <a16:creationId xmlns:a16="http://schemas.microsoft.com/office/drawing/2014/main" id="{4815A7B4-532E-48C9-AC24-D78ACF3339D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22" name="Freeform 14">
              <a:extLst>
                <a:ext uri="{FF2B5EF4-FFF2-40B4-BE49-F238E27FC236}">
                  <a16:creationId xmlns:a16="http://schemas.microsoft.com/office/drawing/2014/main" id="{D40109F4-CE5C-45F4-856E-F3F69C9FD4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23" name="Straight Connector 22">
              <a:extLst>
                <a:ext uri="{FF2B5EF4-FFF2-40B4-BE49-F238E27FC236}">
                  <a16:creationId xmlns:a16="http://schemas.microsoft.com/office/drawing/2014/main" id="{3CBAA4DE-3D7B-460B-AE98-D9F9990C0B6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7BF1ED3E-4F80-4AF6-A41B-44F53DDE610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5" name="Rectangle 23">
              <a:extLst>
                <a:ext uri="{FF2B5EF4-FFF2-40B4-BE49-F238E27FC236}">
                  <a16:creationId xmlns:a16="http://schemas.microsoft.com/office/drawing/2014/main" id="{C0B2D747-3E31-45C5-9A98-A9710A585F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a:extLst>
                <a:ext uri="{FF2B5EF4-FFF2-40B4-BE49-F238E27FC236}">
                  <a16:creationId xmlns:a16="http://schemas.microsoft.com/office/drawing/2014/main" id="{A15FD4BA-3020-462D-8BE8-B3A65B8E49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a:extLst>
                <a:ext uri="{FF2B5EF4-FFF2-40B4-BE49-F238E27FC236}">
                  <a16:creationId xmlns:a16="http://schemas.microsoft.com/office/drawing/2014/main" id="{A304284A-7318-4DD5-898C-2F6B23C778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a:extLst>
                <a:ext uri="{FF2B5EF4-FFF2-40B4-BE49-F238E27FC236}">
                  <a16:creationId xmlns:a16="http://schemas.microsoft.com/office/drawing/2014/main" id="{9DF48E66-B635-4509-B115-E0987C014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E3B96D94-5F5A-4F4C-810C-917BF4D266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a:extLst>
                <a:ext uri="{FF2B5EF4-FFF2-40B4-BE49-F238E27FC236}">
                  <a16:creationId xmlns:a16="http://schemas.microsoft.com/office/drawing/2014/main" id="{7F3782D6-BFF8-4389-9D39-A023ADAA92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a:extLst>
                <a:ext uri="{FF2B5EF4-FFF2-40B4-BE49-F238E27FC236}">
                  <a16:creationId xmlns:a16="http://schemas.microsoft.com/office/drawing/2014/main" id="{ECE162D4-FCAE-441B-B5E9-C91DE62124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7" name="Title 6">
            <a:extLst>
              <a:ext uri="{FF2B5EF4-FFF2-40B4-BE49-F238E27FC236}">
                <a16:creationId xmlns:a16="http://schemas.microsoft.com/office/drawing/2014/main" id="{F348DCA1-1016-4D9B-8386-F900DE29A285}"/>
              </a:ext>
            </a:extLst>
          </p:cNvPr>
          <p:cNvSpPr>
            <a:spLocks noGrp="1"/>
          </p:cNvSpPr>
          <p:nvPr>
            <p:ph type="title"/>
          </p:nvPr>
        </p:nvSpPr>
        <p:spPr>
          <a:xfrm>
            <a:off x="1741175" y="5399772"/>
            <a:ext cx="7673801" cy="1087656"/>
          </a:xfrm>
        </p:spPr>
        <p:txBody>
          <a:bodyPr vert="horz" lIns="91440" tIns="45720" rIns="91440" bIns="45720" rtlCol="0" anchor="b">
            <a:normAutofit/>
          </a:bodyPr>
          <a:lstStyle/>
          <a:p>
            <a:r>
              <a:rPr lang="en-US" sz="4000" dirty="0">
                <a:solidFill>
                  <a:srgbClr val="002060"/>
                </a:solidFill>
                <a:latin typeface="Arial Rounded MT Bold" panose="020F0704030504030204" pitchFamily="34" charset="0"/>
              </a:rPr>
              <a:t>Georgetown East Gateway</a:t>
            </a:r>
          </a:p>
        </p:txBody>
      </p:sp>
      <p:pic>
        <p:nvPicPr>
          <p:cNvPr id="9" name="Content Placeholder 8" descr="Map&#10;&#10;Description automatically generated">
            <a:extLst>
              <a:ext uri="{FF2B5EF4-FFF2-40B4-BE49-F238E27FC236}">
                <a16:creationId xmlns:a16="http://schemas.microsoft.com/office/drawing/2014/main" id="{51E791B8-2122-43A6-9F56-2B2F767C2F05}"/>
              </a:ext>
            </a:extLst>
          </p:cNvPr>
          <p:cNvPicPr>
            <a:picLocks noChangeAspect="1"/>
          </p:cNvPicPr>
          <p:nvPr/>
        </p:nvPicPr>
        <p:blipFill rotWithShape="1">
          <a:blip r:embed="rId2"/>
          <a:srcRect t="13199" b="2215"/>
          <a:stretch/>
        </p:blipFill>
        <p:spPr>
          <a:xfrm>
            <a:off x="696769" y="370572"/>
            <a:ext cx="9366379" cy="5268560"/>
          </a:xfrm>
          <a:prstGeom prst="rect">
            <a:avLst/>
          </a:prstGeom>
        </p:spPr>
      </p:pic>
    </p:spTree>
    <p:extLst>
      <p:ext uri="{BB962C8B-B14F-4D97-AF65-F5344CB8AC3E}">
        <p14:creationId xmlns:p14="http://schemas.microsoft.com/office/powerpoint/2010/main" val="7877120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BBA7A-5E2C-41A8-B8BC-D2DBE0F347C1}"/>
              </a:ext>
            </a:extLst>
          </p:cNvPr>
          <p:cNvSpPr>
            <a:spLocks noGrp="1"/>
          </p:cNvSpPr>
          <p:nvPr>
            <p:ph type="title"/>
          </p:nvPr>
        </p:nvSpPr>
        <p:spPr>
          <a:xfrm>
            <a:off x="288314" y="664046"/>
            <a:ext cx="5673871" cy="576262"/>
          </a:xfrm>
        </p:spPr>
        <p:txBody>
          <a:bodyPr>
            <a:normAutofit fontScale="90000"/>
          </a:bodyPr>
          <a:lstStyle/>
          <a:p>
            <a:r>
              <a:rPr lang="en-US" sz="3200" dirty="0">
                <a:solidFill>
                  <a:srgbClr val="002060"/>
                </a:solidFill>
                <a:latin typeface="Arial Rounded MT Bold" panose="020F0704030504030204" pitchFamily="34" charset="0"/>
              </a:rPr>
              <a:t>Georgetown East Gateway</a:t>
            </a:r>
          </a:p>
        </p:txBody>
      </p:sp>
      <p:sp>
        <p:nvSpPr>
          <p:cNvPr id="8" name="Content Placeholder 7">
            <a:extLst>
              <a:ext uri="{FF2B5EF4-FFF2-40B4-BE49-F238E27FC236}">
                <a16:creationId xmlns:a16="http://schemas.microsoft.com/office/drawing/2014/main" id="{C76C0D43-EB17-44D8-A688-5E27437E8C66}"/>
              </a:ext>
            </a:extLst>
          </p:cNvPr>
          <p:cNvSpPr>
            <a:spLocks noGrp="1"/>
          </p:cNvSpPr>
          <p:nvPr>
            <p:ph sz="quarter" idx="4"/>
          </p:nvPr>
        </p:nvSpPr>
        <p:spPr>
          <a:xfrm>
            <a:off x="6390912" y="1240308"/>
            <a:ext cx="3549805" cy="4751965"/>
          </a:xfrm>
        </p:spPr>
        <p:txBody>
          <a:bodyPr>
            <a:normAutofit/>
          </a:bodyPr>
          <a:lstStyle/>
          <a:p>
            <a:r>
              <a:rPr lang="en-US" dirty="0">
                <a:solidFill>
                  <a:srgbClr val="002060"/>
                </a:solidFill>
                <a:latin typeface="Arial Rounded MT Bold" panose="020F0704030504030204" pitchFamily="34" charset="0"/>
              </a:rPr>
              <a:t>Project was to realign Sand Hill Road and Airport Road to intersect US  9 at one location at an improved angle. </a:t>
            </a:r>
          </a:p>
          <a:p>
            <a:r>
              <a:rPr lang="en-US" dirty="0">
                <a:solidFill>
                  <a:srgbClr val="002060"/>
                </a:solidFill>
                <a:latin typeface="Arial Rounded MT Bold" panose="020F0704030504030204" pitchFamily="34" charset="0"/>
              </a:rPr>
              <a:t>Other improvements include intersection turn lanes, pedestrian and bicycle facilities, and drainage improvements.</a:t>
            </a:r>
          </a:p>
          <a:p>
            <a:r>
              <a:rPr lang="en-US" dirty="0">
                <a:solidFill>
                  <a:srgbClr val="002060"/>
                </a:solidFill>
                <a:latin typeface="Arial Rounded MT Bold" panose="020F0704030504030204" pitchFamily="34" charset="0"/>
              </a:rPr>
              <a:t>Sussex Academy on one corner of the intersection and the CHEER Center on another corner.</a:t>
            </a:r>
          </a:p>
          <a:p>
            <a:endParaRPr lang="en-US" dirty="0"/>
          </a:p>
        </p:txBody>
      </p:sp>
      <p:pic>
        <p:nvPicPr>
          <p:cNvPr id="3" name="Picture 2">
            <a:extLst>
              <a:ext uri="{FF2B5EF4-FFF2-40B4-BE49-F238E27FC236}">
                <a16:creationId xmlns:a16="http://schemas.microsoft.com/office/drawing/2014/main" id="{A1117D47-A125-4B78-80AB-EE4DE913671D}"/>
              </a:ext>
            </a:extLst>
          </p:cNvPr>
          <p:cNvPicPr>
            <a:picLocks noChangeAspect="1"/>
          </p:cNvPicPr>
          <p:nvPr/>
        </p:nvPicPr>
        <p:blipFill>
          <a:blip r:embed="rId2"/>
          <a:stretch>
            <a:fillRect/>
          </a:stretch>
        </p:blipFill>
        <p:spPr>
          <a:xfrm>
            <a:off x="288314" y="1927615"/>
            <a:ext cx="6072380" cy="4064657"/>
          </a:xfrm>
          <a:prstGeom prst="rect">
            <a:avLst/>
          </a:prstGeom>
        </p:spPr>
      </p:pic>
    </p:spTree>
    <p:extLst>
      <p:ext uri="{BB962C8B-B14F-4D97-AF65-F5344CB8AC3E}">
        <p14:creationId xmlns:p14="http://schemas.microsoft.com/office/powerpoint/2010/main" val="14558805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F99DF0-C17D-4CAE-92C2-A293CA56F61A}"/>
              </a:ext>
            </a:extLst>
          </p:cNvPr>
          <p:cNvPicPr>
            <a:picLocks noChangeAspect="1"/>
          </p:cNvPicPr>
          <p:nvPr/>
        </p:nvPicPr>
        <p:blipFill>
          <a:blip r:embed="rId2"/>
          <a:stretch>
            <a:fillRect/>
          </a:stretch>
        </p:blipFill>
        <p:spPr>
          <a:xfrm>
            <a:off x="4545827" y="3306336"/>
            <a:ext cx="7586438" cy="3462454"/>
          </a:xfrm>
          <a:prstGeom prst="rect">
            <a:avLst/>
          </a:prstGeom>
          <a:ln>
            <a:solidFill>
              <a:srgbClr val="0070C0"/>
            </a:solidFill>
          </a:ln>
        </p:spPr>
      </p:pic>
      <p:sp>
        <p:nvSpPr>
          <p:cNvPr id="29" name="Text Placeholder 3">
            <a:extLst>
              <a:ext uri="{FF2B5EF4-FFF2-40B4-BE49-F238E27FC236}">
                <a16:creationId xmlns:a16="http://schemas.microsoft.com/office/drawing/2014/main" id="{1020ABFC-C33A-409C-A9AE-442B1DB71477}"/>
              </a:ext>
            </a:extLst>
          </p:cNvPr>
          <p:cNvSpPr txBox="1">
            <a:spLocks/>
          </p:cNvSpPr>
          <p:nvPr/>
        </p:nvSpPr>
        <p:spPr>
          <a:xfrm>
            <a:off x="294594" y="3696532"/>
            <a:ext cx="4251233" cy="307225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indent="-228600">
              <a:buFont typeface="Arial" panose="020B0604020202020204" pitchFamily="34" charset="0"/>
              <a:buChar char="•"/>
            </a:pPr>
            <a:endParaRPr lang="en-US" sz="1700" dirty="0"/>
          </a:p>
          <a:p>
            <a:r>
              <a:rPr lang="en-US" dirty="0">
                <a:solidFill>
                  <a:srgbClr val="002060"/>
                </a:solidFill>
                <a:latin typeface="Arial Rounded MT Bold" panose="020F0704030504030204" pitchFamily="34" charset="0"/>
              </a:rPr>
              <a:t>Was originally coordinated to limit road impacts to be outside of school year under tight timeline. </a:t>
            </a:r>
          </a:p>
          <a:p>
            <a:r>
              <a:rPr lang="en-US" dirty="0">
                <a:solidFill>
                  <a:srgbClr val="002060"/>
                </a:solidFill>
                <a:latin typeface="Arial Rounded MT Bold" panose="020F0704030504030204" pitchFamily="34" charset="0"/>
              </a:rPr>
              <a:t>COVID eased need for this some. </a:t>
            </a:r>
          </a:p>
          <a:p>
            <a:r>
              <a:rPr lang="en-US" dirty="0">
                <a:solidFill>
                  <a:srgbClr val="002060"/>
                </a:solidFill>
                <a:latin typeface="Arial Rounded MT Bold" panose="020F0704030504030204" pitchFamily="34" charset="0"/>
              </a:rPr>
              <a:t>Large majority of utility work was to occur in advance as the above schedule shows.</a:t>
            </a:r>
          </a:p>
        </p:txBody>
      </p:sp>
      <p:pic>
        <p:nvPicPr>
          <p:cNvPr id="4" name="Picture 3">
            <a:extLst>
              <a:ext uri="{FF2B5EF4-FFF2-40B4-BE49-F238E27FC236}">
                <a16:creationId xmlns:a16="http://schemas.microsoft.com/office/drawing/2014/main" id="{4F092793-20D3-4A12-9E37-66F1CCC9F90F}"/>
              </a:ext>
            </a:extLst>
          </p:cNvPr>
          <p:cNvPicPr>
            <a:picLocks noChangeAspect="1"/>
          </p:cNvPicPr>
          <p:nvPr/>
        </p:nvPicPr>
        <p:blipFill>
          <a:blip r:embed="rId3"/>
          <a:stretch>
            <a:fillRect/>
          </a:stretch>
        </p:blipFill>
        <p:spPr>
          <a:xfrm>
            <a:off x="0" y="0"/>
            <a:ext cx="11291020" cy="3958683"/>
          </a:xfrm>
          <a:prstGeom prst="rect">
            <a:avLst/>
          </a:prstGeom>
          <a:ln>
            <a:solidFill>
              <a:srgbClr val="0070C0"/>
            </a:solidFill>
          </a:ln>
        </p:spPr>
      </p:pic>
    </p:spTree>
    <p:extLst>
      <p:ext uri="{BB962C8B-B14F-4D97-AF65-F5344CB8AC3E}">
        <p14:creationId xmlns:p14="http://schemas.microsoft.com/office/powerpoint/2010/main" val="34121284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2" name="Group 61">
            <a:extLst>
              <a:ext uri="{FF2B5EF4-FFF2-40B4-BE49-F238E27FC236}">
                <a16:creationId xmlns:a16="http://schemas.microsoft.com/office/drawing/2014/main" id="{D6280969-F024-466D-A1DB-4F848C51DE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63" name="Straight Connector 62">
              <a:extLst>
                <a:ext uri="{FF2B5EF4-FFF2-40B4-BE49-F238E27FC236}">
                  <a16:creationId xmlns:a16="http://schemas.microsoft.com/office/drawing/2014/main" id="{63FDD802-E6D8-4979-A1B9-BA705AE4DA8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id="{BDE509DD-4B76-45F0-8144-02F1D7E1AE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65" name="Rectangle 23">
              <a:extLst>
                <a:ext uri="{FF2B5EF4-FFF2-40B4-BE49-F238E27FC236}">
                  <a16:creationId xmlns:a16="http://schemas.microsoft.com/office/drawing/2014/main" id="{FEAEFD53-0220-48B1-9EA8-3EAE151E84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66" name="Rectangle 25">
              <a:extLst>
                <a:ext uri="{FF2B5EF4-FFF2-40B4-BE49-F238E27FC236}">
                  <a16:creationId xmlns:a16="http://schemas.microsoft.com/office/drawing/2014/main" id="{92E7FABD-916D-4FF9-B5F3-44E53AFD39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7" name="Isosceles Triangle 66">
              <a:extLst>
                <a:ext uri="{FF2B5EF4-FFF2-40B4-BE49-F238E27FC236}">
                  <a16:creationId xmlns:a16="http://schemas.microsoft.com/office/drawing/2014/main" id="{826F9772-AEFE-4C6D-82B6-1207069B86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68" name="Rectangle 27">
              <a:extLst>
                <a:ext uri="{FF2B5EF4-FFF2-40B4-BE49-F238E27FC236}">
                  <a16:creationId xmlns:a16="http://schemas.microsoft.com/office/drawing/2014/main" id="{ACFBF3A9-B76A-4B4B-B6D7-CA4651F5C9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9" name="Rectangle 28">
              <a:extLst>
                <a:ext uri="{FF2B5EF4-FFF2-40B4-BE49-F238E27FC236}">
                  <a16:creationId xmlns:a16="http://schemas.microsoft.com/office/drawing/2014/main" id="{BF0FAA0A-B682-4A83-BDD8-BCE0AB41C2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0" name="Rectangle 29">
              <a:extLst>
                <a:ext uri="{FF2B5EF4-FFF2-40B4-BE49-F238E27FC236}">
                  <a16:creationId xmlns:a16="http://schemas.microsoft.com/office/drawing/2014/main" id="{7874A013-E5E2-4AE1-8E93-029A2B41E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1" name="Isosceles Triangle 70">
              <a:extLst>
                <a:ext uri="{FF2B5EF4-FFF2-40B4-BE49-F238E27FC236}">
                  <a16:creationId xmlns:a16="http://schemas.microsoft.com/office/drawing/2014/main" id="{4355329E-E608-4F7A-B4EF-8FEF07D755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72" name="Isosceles Triangle 71">
              <a:extLst>
                <a:ext uri="{FF2B5EF4-FFF2-40B4-BE49-F238E27FC236}">
                  <a16:creationId xmlns:a16="http://schemas.microsoft.com/office/drawing/2014/main" id="{53D9BFDF-B250-44FF-9BD7-C204EFBFC1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9323C666-FAED-4DB8-8A1A-B828907115EE}"/>
              </a:ext>
            </a:extLst>
          </p:cNvPr>
          <p:cNvSpPr>
            <a:spLocks noGrp="1"/>
          </p:cNvSpPr>
          <p:nvPr>
            <p:ph type="title"/>
          </p:nvPr>
        </p:nvSpPr>
        <p:spPr>
          <a:xfrm>
            <a:off x="276290" y="466235"/>
            <a:ext cx="8596668" cy="782327"/>
          </a:xfrm>
        </p:spPr>
        <p:txBody>
          <a:bodyPr vert="horz" lIns="91440" tIns="45720" rIns="91440" bIns="45720" rtlCol="0" anchor="t">
            <a:normAutofit/>
          </a:bodyPr>
          <a:lstStyle/>
          <a:p>
            <a:r>
              <a:rPr lang="en-US" dirty="0">
                <a:solidFill>
                  <a:srgbClr val="002060"/>
                </a:solidFill>
                <a:latin typeface="Arial Rounded MT Bold" panose="020F0704030504030204" pitchFamily="34" charset="0"/>
              </a:rPr>
              <a:t>Things Didn’t Go as Planned</a:t>
            </a:r>
          </a:p>
        </p:txBody>
      </p:sp>
      <p:sp>
        <p:nvSpPr>
          <p:cNvPr id="4" name="Content Placeholder 3">
            <a:extLst>
              <a:ext uri="{FF2B5EF4-FFF2-40B4-BE49-F238E27FC236}">
                <a16:creationId xmlns:a16="http://schemas.microsoft.com/office/drawing/2014/main" id="{F09804EA-BC98-4D8F-A645-F2161DEC8BA4}"/>
              </a:ext>
            </a:extLst>
          </p:cNvPr>
          <p:cNvSpPr>
            <a:spLocks noGrp="1"/>
          </p:cNvSpPr>
          <p:nvPr>
            <p:ph sz="half" idx="2"/>
          </p:nvPr>
        </p:nvSpPr>
        <p:spPr>
          <a:xfrm>
            <a:off x="448733" y="1315141"/>
            <a:ext cx="7448442" cy="2616969"/>
          </a:xfrm>
        </p:spPr>
        <p:txBody>
          <a:bodyPr vert="horz" lIns="91440" tIns="45720" rIns="91440" bIns="45720" rtlCol="0">
            <a:normAutofit/>
          </a:bodyPr>
          <a:lstStyle/>
          <a:p>
            <a:pPr>
              <a:lnSpc>
                <a:spcPct val="90000"/>
              </a:lnSpc>
            </a:pPr>
            <a:r>
              <a:rPr lang="en-US" sz="1400" dirty="0">
                <a:solidFill>
                  <a:srgbClr val="002060"/>
                </a:solidFill>
                <a:latin typeface="Arial Rounded MT Bold" panose="020F0704030504030204" pitchFamily="34" charset="0"/>
              </a:rPr>
              <a:t>Here is the actual relocation schedule.</a:t>
            </a:r>
          </a:p>
          <a:p>
            <a:pPr>
              <a:lnSpc>
                <a:spcPct val="90000"/>
              </a:lnSpc>
            </a:pPr>
            <a:r>
              <a:rPr lang="en-US" sz="1400" dirty="0">
                <a:solidFill>
                  <a:srgbClr val="002060"/>
                </a:solidFill>
                <a:latin typeface="Arial Rounded MT Bold" panose="020F0704030504030204" pitchFamily="34" charset="0"/>
              </a:rPr>
              <a:t>The advanced utility inspection and the highway inspection were performed by KCI. The advanced inspection was very beneficial.</a:t>
            </a:r>
          </a:p>
          <a:p>
            <a:pPr>
              <a:lnSpc>
                <a:spcPct val="90000"/>
              </a:lnSpc>
            </a:pPr>
            <a:r>
              <a:rPr lang="en-US" sz="1400" dirty="0">
                <a:solidFill>
                  <a:srgbClr val="002060"/>
                </a:solidFill>
                <a:latin typeface="Arial Rounded MT Bold" panose="020F0704030504030204" pitchFamily="34" charset="0"/>
              </a:rPr>
              <a:t>Additional clearing needs were discovered in field and handled quickly. </a:t>
            </a:r>
          </a:p>
          <a:p>
            <a:pPr>
              <a:lnSpc>
                <a:spcPct val="90000"/>
              </a:lnSpc>
            </a:pPr>
            <a:r>
              <a:rPr lang="en-US" sz="1400" dirty="0">
                <a:solidFill>
                  <a:srgbClr val="002060"/>
                </a:solidFill>
                <a:latin typeface="Arial Rounded MT Bold" panose="020F0704030504030204" pitchFamily="34" charset="0"/>
              </a:rPr>
              <a:t>Additional coordination with existing signal and electric service was needed in field. Utilities had to get out from under existing signal span wire and around an existing signal pole. Good teamwork between companies &amp; DelDOT Traffic.</a:t>
            </a:r>
          </a:p>
          <a:p>
            <a:pPr>
              <a:lnSpc>
                <a:spcPct val="90000"/>
              </a:lnSpc>
            </a:pPr>
            <a:r>
              <a:rPr lang="en-US" sz="1400" dirty="0">
                <a:solidFill>
                  <a:srgbClr val="002060"/>
                </a:solidFill>
                <a:latin typeface="Arial Rounded MT Bold" panose="020F0704030504030204" pitchFamily="34" charset="0"/>
              </a:rPr>
              <a:t>There were recently some conflicts discovered with Comcast and DPL-Dist around the CHEER Center that are being worked through.</a:t>
            </a:r>
          </a:p>
          <a:p>
            <a:pPr>
              <a:lnSpc>
                <a:spcPct val="90000"/>
              </a:lnSpc>
            </a:pPr>
            <a:endParaRPr lang="en-US" sz="1300" dirty="0"/>
          </a:p>
        </p:txBody>
      </p:sp>
      <p:pic>
        <p:nvPicPr>
          <p:cNvPr id="7" name="Picture 6">
            <a:extLst>
              <a:ext uri="{FF2B5EF4-FFF2-40B4-BE49-F238E27FC236}">
                <a16:creationId xmlns:a16="http://schemas.microsoft.com/office/drawing/2014/main" id="{5C3F41A6-5731-4DFB-8F83-D897E60DE01B}"/>
              </a:ext>
            </a:extLst>
          </p:cNvPr>
          <p:cNvPicPr>
            <a:picLocks noChangeAspect="1"/>
          </p:cNvPicPr>
          <p:nvPr/>
        </p:nvPicPr>
        <p:blipFill>
          <a:blip r:embed="rId2"/>
          <a:stretch>
            <a:fillRect/>
          </a:stretch>
        </p:blipFill>
        <p:spPr>
          <a:xfrm>
            <a:off x="-1" y="3859565"/>
            <a:ext cx="12213717" cy="2229001"/>
          </a:xfrm>
          <a:prstGeom prst="rect">
            <a:avLst/>
          </a:prstGeom>
        </p:spPr>
      </p:pic>
    </p:spTree>
    <p:extLst>
      <p:ext uri="{BB962C8B-B14F-4D97-AF65-F5344CB8AC3E}">
        <p14:creationId xmlns:p14="http://schemas.microsoft.com/office/powerpoint/2010/main" val="42866214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F7BC1-AF37-4DAB-BBFA-1A6322BFA4A3}"/>
              </a:ext>
            </a:extLst>
          </p:cNvPr>
          <p:cNvSpPr>
            <a:spLocks noGrp="1"/>
          </p:cNvSpPr>
          <p:nvPr>
            <p:ph type="title"/>
          </p:nvPr>
        </p:nvSpPr>
        <p:spPr>
          <a:xfrm>
            <a:off x="677334" y="609600"/>
            <a:ext cx="8596668" cy="1320800"/>
          </a:xfrm>
        </p:spPr>
        <p:txBody>
          <a:bodyPr anchor="t">
            <a:normAutofit/>
          </a:bodyPr>
          <a:lstStyle/>
          <a:p>
            <a:pPr algn="ctr"/>
            <a:r>
              <a:rPr lang="en-US" dirty="0">
                <a:solidFill>
                  <a:srgbClr val="002060"/>
                </a:solidFill>
                <a:latin typeface="Arial Rounded MT Bold" panose="020F0704030504030204" pitchFamily="34" charset="0"/>
              </a:rPr>
              <a:t>Valley Road and Little Baltimore Road Improvements</a:t>
            </a:r>
          </a:p>
        </p:txBody>
      </p:sp>
      <p:sp>
        <p:nvSpPr>
          <p:cNvPr id="8" name="Content Placeholder 7">
            <a:extLst>
              <a:ext uri="{FF2B5EF4-FFF2-40B4-BE49-F238E27FC236}">
                <a16:creationId xmlns:a16="http://schemas.microsoft.com/office/drawing/2014/main" id="{113E53D5-823F-4AE9-AAF0-FF28214948EF}"/>
              </a:ext>
            </a:extLst>
          </p:cNvPr>
          <p:cNvSpPr>
            <a:spLocks noGrp="1"/>
          </p:cNvSpPr>
          <p:nvPr>
            <p:ph idx="1"/>
          </p:nvPr>
        </p:nvSpPr>
        <p:spPr>
          <a:xfrm>
            <a:off x="6866374" y="2160920"/>
            <a:ext cx="2934714" cy="3880773"/>
          </a:xfrm>
        </p:spPr>
        <p:txBody>
          <a:bodyPr>
            <a:normAutofit/>
          </a:bodyPr>
          <a:lstStyle/>
          <a:p>
            <a:r>
              <a:rPr lang="en-US" dirty="0">
                <a:solidFill>
                  <a:srgbClr val="002060"/>
                </a:solidFill>
                <a:latin typeface="Arial Rounded MT Bold" panose="020F0704030504030204" pitchFamily="34" charset="0"/>
              </a:rPr>
              <a:t>This project was to improve the drainage, pedestrian access, and replace the existing bridge.</a:t>
            </a:r>
          </a:p>
          <a:p>
            <a:r>
              <a:rPr lang="en-US" dirty="0">
                <a:solidFill>
                  <a:srgbClr val="002060"/>
                </a:solidFill>
                <a:latin typeface="Arial Rounded MT Bold" panose="020F0704030504030204" pitchFamily="34" charset="0"/>
              </a:rPr>
              <a:t>The design required major cuts to the existing grading.  </a:t>
            </a:r>
          </a:p>
          <a:p>
            <a:r>
              <a:rPr lang="en-US" dirty="0">
                <a:solidFill>
                  <a:srgbClr val="002060"/>
                </a:solidFill>
                <a:latin typeface="Arial Rounded MT Bold" panose="020F0704030504030204" pitchFamily="34" charset="0"/>
              </a:rPr>
              <a:t>All existing utilities had to relocate their facilities.</a:t>
            </a:r>
          </a:p>
        </p:txBody>
      </p:sp>
      <p:pic>
        <p:nvPicPr>
          <p:cNvPr id="4" name="Content Placeholder 3" descr="Diagram&#10;&#10;Description automatically generated">
            <a:extLst>
              <a:ext uri="{FF2B5EF4-FFF2-40B4-BE49-F238E27FC236}">
                <a16:creationId xmlns:a16="http://schemas.microsoft.com/office/drawing/2014/main" id="{D5BC1D1A-3806-4D9D-8851-3E6E2154D262}"/>
              </a:ext>
            </a:extLst>
          </p:cNvPr>
          <p:cNvPicPr>
            <a:picLocks noChangeAspect="1"/>
          </p:cNvPicPr>
          <p:nvPr/>
        </p:nvPicPr>
        <p:blipFill rotWithShape="1">
          <a:blip r:embed="rId2"/>
          <a:srcRect l="1" r="74" b="-2"/>
          <a:stretch/>
        </p:blipFill>
        <p:spPr>
          <a:xfrm>
            <a:off x="677334" y="2159331"/>
            <a:ext cx="6041518" cy="3882362"/>
          </a:xfrm>
          <a:prstGeom prst="rect">
            <a:avLst/>
          </a:prstGeom>
        </p:spPr>
      </p:pic>
    </p:spTree>
    <p:extLst>
      <p:ext uri="{BB962C8B-B14F-4D97-AF65-F5344CB8AC3E}">
        <p14:creationId xmlns:p14="http://schemas.microsoft.com/office/powerpoint/2010/main" val="41730284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19">
            <a:extLst>
              <a:ext uri="{FF2B5EF4-FFF2-40B4-BE49-F238E27FC236}">
                <a16:creationId xmlns:a16="http://schemas.microsoft.com/office/drawing/2014/main" id="{8E2EB503-A017-4457-A105-53638C97D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66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pic>
        <p:nvPicPr>
          <p:cNvPr id="5" name="Content Placeholder 4">
            <a:extLst>
              <a:ext uri="{FF2B5EF4-FFF2-40B4-BE49-F238E27FC236}">
                <a16:creationId xmlns:a16="http://schemas.microsoft.com/office/drawing/2014/main" id="{3611032E-63A5-469A-A939-1A178B79CBC2}"/>
              </a:ext>
            </a:extLst>
          </p:cNvPr>
          <p:cNvPicPr>
            <a:picLocks noChangeAspect="1"/>
          </p:cNvPicPr>
          <p:nvPr/>
        </p:nvPicPr>
        <p:blipFill rotWithShape="1">
          <a:blip r:embed="rId2">
            <a:alphaModFix amt="40000"/>
          </a:blip>
          <a:srcRect t="24706" b="3530"/>
          <a:stretch/>
        </p:blipFill>
        <p:spPr>
          <a:xfrm>
            <a:off x="20" y="-1"/>
            <a:ext cx="12188804" cy="6866465"/>
          </a:xfrm>
          <a:prstGeom prst="rect">
            <a:avLst/>
          </a:prstGeom>
        </p:spPr>
      </p:pic>
      <p:sp>
        <p:nvSpPr>
          <p:cNvPr id="2" name="Title 1">
            <a:extLst>
              <a:ext uri="{FF2B5EF4-FFF2-40B4-BE49-F238E27FC236}">
                <a16:creationId xmlns:a16="http://schemas.microsoft.com/office/drawing/2014/main" id="{981F7BC1-AF37-4DAB-BBFA-1A6322BFA4A3}"/>
              </a:ext>
            </a:extLst>
          </p:cNvPr>
          <p:cNvSpPr>
            <a:spLocks noGrp="1"/>
          </p:cNvSpPr>
          <p:nvPr>
            <p:ph type="title"/>
          </p:nvPr>
        </p:nvSpPr>
        <p:spPr>
          <a:xfrm>
            <a:off x="677334" y="4765972"/>
            <a:ext cx="8596668" cy="1320800"/>
          </a:xfrm>
        </p:spPr>
        <p:txBody>
          <a:bodyPr anchor="ctr">
            <a:normAutofit/>
          </a:bodyPr>
          <a:lstStyle/>
          <a:p>
            <a:pPr>
              <a:lnSpc>
                <a:spcPct val="90000"/>
              </a:lnSpc>
            </a:pPr>
            <a:r>
              <a:rPr lang="en-US" sz="4400" dirty="0">
                <a:solidFill>
                  <a:schemeClr val="tx1"/>
                </a:solidFill>
                <a:latin typeface="Arial Rounded MT Bold" panose="020F0704030504030204" pitchFamily="34" charset="0"/>
              </a:rPr>
              <a:t>Deep Cuts Along Little Baltimore</a:t>
            </a:r>
          </a:p>
        </p:txBody>
      </p:sp>
      <p:sp>
        <p:nvSpPr>
          <p:cNvPr id="15" name="Content Placeholder 14">
            <a:extLst>
              <a:ext uri="{FF2B5EF4-FFF2-40B4-BE49-F238E27FC236}">
                <a16:creationId xmlns:a16="http://schemas.microsoft.com/office/drawing/2014/main" id="{6F40C836-83D6-4402-96E0-202A2644B303}"/>
              </a:ext>
            </a:extLst>
          </p:cNvPr>
          <p:cNvSpPr>
            <a:spLocks noGrp="1"/>
          </p:cNvSpPr>
          <p:nvPr>
            <p:ph idx="1"/>
          </p:nvPr>
        </p:nvSpPr>
        <p:spPr>
          <a:xfrm>
            <a:off x="93512" y="121261"/>
            <a:ext cx="3709136" cy="4236905"/>
          </a:xfrm>
        </p:spPr>
        <p:txBody>
          <a:bodyPr anchor="ctr">
            <a:normAutofit/>
          </a:bodyPr>
          <a:lstStyle/>
          <a:p>
            <a:r>
              <a:rPr lang="en-US" dirty="0">
                <a:latin typeface="Arial Rounded MT Bold" panose="020F0704030504030204" pitchFamily="34" charset="0"/>
              </a:rPr>
              <a:t>Some cuts were 15 feet.</a:t>
            </a:r>
          </a:p>
          <a:p>
            <a:r>
              <a:rPr lang="en-US" dirty="0">
                <a:latin typeface="Arial Rounded MT Bold" panose="020F0704030504030204" pitchFamily="34" charset="0"/>
              </a:rPr>
              <a:t>Advanced work meant the underground utilities had to install extra deep and the aerial utilities had to  install taller poles (set deep) to accommodate final grades.</a:t>
            </a:r>
          </a:p>
          <a:p>
            <a:endParaRPr lang="en-US" dirty="0"/>
          </a:p>
        </p:txBody>
      </p:sp>
      <p:pic>
        <p:nvPicPr>
          <p:cNvPr id="4" name="Content Placeholder 3">
            <a:extLst>
              <a:ext uri="{FF2B5EF4-FFF2-40B4-BE49-F238E27FC236}">
                <a16:creationId xmlns:a16="http://schemas.microsoft.com/office/drawing/2014/main" id="{AFFCD9E7-F1DA-411C-9CD3-475F8267EEC2}"/>
              </a:ext>
            </a:extLst>
          </p:cNvPr>
          <p:cNvPicPr>
            <a:picLocks noChangeAspect="1"/>
          </p:cNvPicPr>
          <p:nvPr/>
        </p:nvPicPr>
        <p:blipFill rotWithShape="1">
          <a:blip r:embed="rId3"/>
          <a:srcRect l="11247" t="6998" r="-4148" b="-7000"/>
          <a:stretch/>
        </p:blipFill>
        <p:spPr>
          <a:xfrm>
            <a:off x="3896140" y="143933"/>
            <a:ext cx="8596667" cy="3285067"/>
          </a:xfrm>
          <a:prstGeom prst="rect">
            <a:avLst/>
          </a:prstGeom>
        </p:spPr>
      </p:pic>
    </p:spTree>
    <p:extLst>
      <p:ext uri="{BB962C8B-B14F-4D97-AF65-F5344CB8AC3E}">
        <p14:creationId xmlns:p14="http://schemas.microsoft.com/office/powerpoint/2010/main" val="1655185024"/>
      </p:ext>
    </p:extLst>
  </p:cSld>
  <p:clrMapOvr>
    <a:overrideClrMapping bg1="dk1" tx1="lt1" bg2="dk2" tx2="lt2" accent1="accent1" accent2="accent2" accent3="accent3" accent4="accent4" accent5="accent5" accent6="accent6" hlink="hlink" folHlink="folHlink"/>
  </p:clrMapOvr>
</p:sld>
</file>

<file path=ppt/tags/tag1.xml><?xml version="1.0" encoding="utf-8"?>
<p:tagLst xmlns:a="http://schemas.openxmlformats.org/drawingml/2006/main" xmlns:r="http://schemas.openxmlformats.org/officeDocument/2006/relationships" xmlns:p="http://schemas.openxmlformats.org/presentationml/2006/main">
  <p:tag name="BSIPLTSEL" val="0þ"/>
  <p:tag name="BSIENCRYPTION" val="Prompt %% 0þPermissions %% 0þOwner %% 0þEnablePrinting %% 1þPrintQuality %% 1þModify %% 1þAnnotations %% 1þSign %% 1þInsert %% 0þCopy %% 1þCopyForAccess %% 1"/>
</p:tagLst>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docProps/app.xml><?xml version="1.0" encoding="utf-8"?>
<Properties xmlns="http://schemas.openxmlformats.org/officeDocument/2006/extended-properties" xmlns:vt="http://schemas.openxmlformats.org/officeDocument/2006/docPropsVTypes">
  <TotalTime>46</TotalTime>
  <Words>2272</Words>
  <Application>Microsoft Office PowerPoint</Application>
  <PresentationFormat>Widescreen</PresentationFormat>
  <Paragraphs>152</Paragraphs>
  <Slides>34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Arial Rounded MT Bold</vt:lpstr>
      <vt:lpstr>Trebuchet MS</vt:lpstr>
      <vt:lpstr>Wingdings</vt:lpstr>
      <vt:lpstr>Wingdings 3</vt:lpstr>
      <vt:lpstr>Facet</vt:lpstr>
      <vt:lpstr>Good Morning!</vt:lpstr>
      <vt:lpstr>PowerPoint Presentation</vt:lpstr>
      <vt:lpstr>Planning vs Construction</vt:lpstr>
      <vt:lpstr>Georgetown East Gateway</vt:lpstr>
      <vt:lpstr>Georgetown East Gateway</vt:lpstr>
      <vt:lpstr>PowerPoint Presentation</vt:lpstr>
      <vt:lpstr>Things Didn’t Go as Planned</vt:lpstr>
      <vt:lpstr>Valley Road and Little Baltimore Road Improvements</vt:lpstr>
      <vt:lpstr>Deep Cuts Along Little Baltimore</vt:lpstr>
      <vt:lpstr>Challenges</vt:lpstr>
      <vt:lpstr>PowerPoint Presentation</vt:lpstr>
      <vt:lpstr>Actual Relocation Schedule</vt:lpstr>
      <vt:lpstr>PowerPoint Presentation</vt:lpstr>
      <vt:lpstr>Construction Was Underway</vt:lpstr>
      <vt:lpstr>Benefits of this Project</vt:lpstr>
      <vt:lpstr>SUCCESS!</vt:lpstr>
      <vt:lpstr>Pyles Ford Road Culvert Replacements</vt:lpstr>
      <vt:lpstr>BR 1-085 on Pyles Ford Road</vt:lpstr>
      <vt:lpstr>BR 1-086 on Pyles Ford Road </vt:lpstr>
      <vt:lpstr>Project Challenges</vt:lpstr>
      <vt:lpstr>Aerial Utility Relocations</vt:lpstr>
      <vt:lpstr>Construction of the Culverts</vt:lpstr>
      <vt:lpstr>BR 3-150N&amp;S on SR1 over Lewes Rehoboth Canal</vt:lpstr>
      <vt:lpstr>Aerial Facilities over Lewes/Rehoboth Canal</vt:lpstr>
      <vt:lpstr>Verizon’s Revised Relocation Plan</vt:lpstr>
      <vt:lpstr>Avoiding Utilities</vt:lpstr>
      <vt:lpstr>BR 1-227 on Paper Mill Road over Middle Run Tributary</vt:lpstr>
      <vt:lpstr>The Bridge and Utilities</vt:lpstr>
      <vt:lpstr>Extent DelDOT Went to Find the Utilities</vt:lpstr>
      <vt:lpstr>Final Bridge Design</vt:lpstr>
      <vt:lpstr>Minimal Impacts</vt:lpstr>
      <vt:lpstr>PowerPoint Presentation</vt:lpstr>
      <vt:lpstr>Finally…..</vt:lpstr>
      <vt:lpstr>Thank you! February 23, 2021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Good Morning!</dc:title>
  <dc:creator>Kukulich, Deborah (DelDOT)</dc:creator>
  <cp:lastModifiedBy>Cimo, Eric (DelDOT)</cp:lastModifiedBy>
  <cp:revision>8</cp:revision>
  <dcterms:created xsi:type="dcterms:W3CDTF">2021-02-19T20:11:12Z</dcterms:created>
  <dcterms:modified xsi:type="dcterms:W3CDTF">2021-02-22T17:14:28Z</dcterms:modified>
</cp:coreProperties>
</file>